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4BBA0A-0FC1-451F-9C9C-6AEA34B28C35}" v="31" dt="2022-07-22T09:36:04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F3C0-CB93-4177-9813-0C22DC5D4084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7C55-98E6-4801-A522-81F273645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02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F3C0-CB93-4177-9813-0C22DC5D4084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7C55-98E6-4801-A522-81F273645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59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F3C0-CB93-4177-9813-0C22DC5D4084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7C55-98E6-4801-A522-81F273645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19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F3C0-CB93-4177-9813-0C22DC5D4084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7C55-98E6-4801-A522-81F273645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1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F3C0-CB93-4177-9813-0C22DC5D4084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7C55-98E6-4801-A522-81F273645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45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F3C0-CB93-4177-9813-0C22DC5D4084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7C55-98E6-4801-A522-81F273645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15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F3C0-CB93-4177-9813-0C22DC5D4084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7C55-98E6-4801-A522-81F273645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58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F3C0-CB93-4177-9813-0C22DC5D4084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7C55-98E6-4801-A522-81F273645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36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F3C0-CB93-4177-9813-0C22DC5D4084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7C55-98E6-4801-A522-81F273645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92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F3C0-CB93-4177-9813-0C22DC5D4084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7C55-98E6-4801-A522-81F273645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4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F3C0-CB93-4177-9813-0C22DC5D4084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7C55-98E6-4801-A522-81F273645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54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F3C0-CB93-4177-9813-0C22DC5D4084}" type="datetimeFigureOut">
              <a:rPr lang="es-ES" smtClean="0"/>
              <a:t>26/07/2022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7C55-98E6-4801-A522-81F273645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23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54000" t="-5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, Logotipo&#10;&#10;Descripción generada automáticamente">
            <a:extLst>
              <a:ext uri="{FF2B5EF4-FFF2-40B4-BE49-F238E27FC236}">
                <a16:creationId xmlns:a16="http://schemas.microsoft.com/office/drawing/2014/main" id="{C0655C87-84DA-0663-9969-0388ABFC0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488" y="105304"/>
            <a:ext cx="2419348" cy="4650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CFBB45-04AD-4193-D606-9D1842A18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68" y="487804"/>
            <a:ext cx="5027851" cy="60371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45C6B26-83D6-3A00-3794-502FA3FE9BB8}"/>
              </a:ext>
            </a:extLst>
          </p:cNvPr>
          <p:cNvSpPr txBox="1"/>
          <p:nvPr/>
        </p:nvSpPr>
        <p:spPr>
          <a:xfrm>
            <a:off x="6807200" y="1659466"/>
            <a:ext cx="4560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C00000"/>
                </a:solidFill>
                <a:latin typeface="Californian FB" panose="0207040306080B030204" pitchFamily="18" charset="0"/>
              </a:rPr>
              <a:t>Bases de datos empresariales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935A83-D948-354A-9279-1FBDF0B81733}"/>
              </a:ext>
            </a:extLst>
          </p:cNvPr>
          <p:cNvSpPr txBox="1"/>
          <p:nvPr/>
        </p:nvSpPr>
        <p:spPr>
          <a:xfrm>
            <a:off x="6807200" y="3541764"/>
            <a:ext cx="4888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Californian FB" panose="0207040306080B030204" pitchFamily="18" charset="0"/>
              </a:rPr>
              <a:t>Cuando la </a:t>
            </a:r>
            <a:r>
              <a:rPr lang="es-ES" sz="4000" dirty="0">
                <a:solidFill>
                  <a:srgbClr val="C00000"/>
                </a:solidFill>
                <a:latin typeface="Californian FB" panose="0207040306080B030204" pitchFamily="18" charset="0"/>
              </a:rPr>
              <a:t>información</a:t>
            </a:r>
            <a:r>
              <a:rPr lang="es-ES" sz="4000" dirty="0">
                <a:latin typeface="Californian FB" panose="0207040306080B030204" pitchFamily="18" charset="0"/>
              </a:rPr>
              <a:t> tiene el </a:t>
            </a:r>
            <a:r>
              <a:rPr lang="es-ES" sz="4000" dirty="0">
                <a:solidFill>
                  <a:srgbClr val="C00000"/>
                </a:solidFill>
                <a:latin typeface="Californian FB" panose="0207040306080B030204" pitchFamily="18" charset="0"/>
              </a:rPr>
              <a:t>poder</a:t>
            </a:r>
            <a:r>
              <a:rPr lang="es-ES" sz="4000" dirty="0">
                <a:latin typeface="Californian FB" panose="0207040306080B030204" pitchFamily="18" charset="0"/>
              </a:rPr>
              <a:t> de </a:t>
            </a:r>
            <a:r>
              <a:rPr lang="es-ES" sz="4000" dirty="0">
                <a:solidFill>
                  <a:srgbClr val="C00000"/>
                </a:solidFill>
                <a:latin typeface="Californian FB" panose="0207040306080B030204" pitchFamily="18" charset="0"/>
              </a:rPr>
              <a:t>cambiar</a:t>
            </a:r>
            <a:r>
              <a:rPr lang="es-ES" sz="4000" dirty="0">
                <a:latin typeface="Californian FB" panose="0207040306080B030204" pitchFamily="18" charset="0"/>
              </a:rPr>
              <a:t> las cosas</a:t>
            </a:r>
          </a:p>
        </p:txBody>
      </p:sp>
      <p:pic>
        <p:nvPicPr>
          <p:cNvPr id="9" name="Imagen 8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E4E0C00A-0606-648A-C09A-62898E59D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43" y="5607066"/>
            <a:ext cx="3216271" cy="61821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397692-5187-65B3-E13E-E53A57180AB8}"/>
              </a:ext>
            </a:extLst>
          </p:cNvPr>
          <p:cNvSpPr txBox="1"/>
          <p:nvPr/>
        </p:nvSpPr>
        <p:spPr>
          <a:xfrm>
            <a:off x="1364091" y="722489"/>
            <a:ext cx="4442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Fichero de Empresas</a:t>
            </a:r>
          </a:p>
          <a:p>
            <a:r>
              <a:rPr lang="es-ES" sz="3600" b="1" dirty="0">
                <a:solidFill>
                  <a:schemeClr val="bg1"/>
                </a:solidFill>
                <a:latin typeface="Californian FB" panose="0207040306080B030204" pitchFamily="18" charset="0"/>
              </a:rPr>
              <a:t>          Españolas            </a:t>
            </a:r>
          </a:p>
        </p:txBody>
      </p:sp>
    </p:spTree>
    <p:extLst>
      <p:ext uri="{BB962C8B-B14F-4D97-AF65-F5344CB8AC3E}">
        <p14:creationId xmlns:p14="http://schemas.microsoft.com/office/powerpoint/2010/main" val="169829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54000" t="-5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, Logotipo&#10;&#10;Descripción generada automáticamente">
            <a:extLst>
              <a:ext uri="{FF2B5EF4-FFF2-40B4-BE49-F238E27FC236}">
                <a16:creationId xmlns:a16="http://schemas.microsoft.com/office/drawing/2014/main" id="{C0655C87-84DA-0663-9969-0388ABFC0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488" y="105304"/>
            <a:ext cx="2419348" cy="465033"/>
          </a:xfrm>
          <a:prstGeom prst="rect">
            <a:avLst/>
          </a:prstGeom>
        </p:spPr>
      </p:pic>
      <p:pic>
        <p:nvPicPr>
          <p:cNvPr id="9" name="Imagen 8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E4E0C00A-0606-648A-C09A-62898E59D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43" y="5607066"/>
            <a:ext cx="3216271" cy="61821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1A79C8A-541A-C475-048E-6C816C36AE04}"/>
              </a:ext>
            </a:extLst>
          </p:cNvPr>
          <p:cNvSpPr txBox="1"/>
          <p:nvPr/>
        </p:nvSpPr>
        <p:spPr>
          <a:xfrm>
            <a:off x="428445" y="1136064"/>
            <a:ext cx="5024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C00000"/>
                </a:solidFill>
                <a:latin typeface="Californian FB" panose="0207040306080B030204" pitchFamily="18" charset="0"/>
              </a:rPr>
              <a:t>No lo </a:t>
            </a:r>
            <a:r>
              <a:rPr lang="es-ES" sz="4000" dirty="0">
                <a:solidFill>
                  <a:srgbClr val="C00000"/>
                </a:solidFill>
                <a:latin typeface="Californian FB" panose="0207040306080B030204" pitchFamily="18" charset="0"/>
              </a:rPr>
              <a:t>dudes s</a:t>
            </a:r>
            <a:r>
              <a:rPr lang="es-ES" sz="3600" dirty="0">
                <a:solidFill>
                  <a:srgbClr val="C00000"/>
                </a:solidFill>
                <a:latin typeface="Californian FB" panose="0207040306080B030204" pitchFamily="18" charset="0"/>
              </a:rPr>
              <a:t>i buscas…..</a:t>
            </a:r>
          </a:p>
          <a:p>
            <a:endParaRPr lang="es-ES" sz="3600" dirty="0">
              <a:solidFill>
                <a:srgbClr val="C00000"/>
              </a:solidFill>
              <a:latin typeface="Californian FB" panose="0207040306080B030204" pitchFamily="18" charset="0"/>
            </a:endParaRPr>
          </a:p>
        </p:txBody>
      </p:sp>
      <p:pic>
        <p:nvPicPr>
          <p:cNvPr id="11" name="Gráfico 10" descr="Gráfico de barras con tendencia alcista contorno">
            <a:extLst>
              <a:ext uri="{FF2B5EF4-FFF2-40B4-BE49-F238E27FC236}">
                <a16:creationId xmlns:a16="http://schemas.microsoft.com/office/drawing/2014/main" id="{5C97E3F2-F20C-B145-DE02-54BC7B5A6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3024" y="3885988"/>
            <a:ext cx="914400" cy="914400"/>
          </a:xfrm>
          <a:prstGeom prst="rect">
            <a:avLst/>
          </a:prstGeom>
        </p:spPr>
      </p:pic>
      <p:pic>
        <p:nvPicPr>
          <p:cNvPr id="13" name="Gráfico 12" descr="Ciudad contorno">
            <a:extLst>
              <a:ext uri="{FF2B5EF4-FFF2-40B4-BE49-F238E27FC236}">
                <a16:creationId xmlns:a16="http://schemas.microsoft.com/office/drawing/2014/main" id="{73176916-BF17-AD32-4786-E69DCC36D6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1060" y="2412456"/>
            <a:ext cx="914400" cy="914400"/>
          </a:xfrm>
          <a:prstGeom prst="rect">
            <a:avLst/>
          </a:prstGeom>
        </p:spPr>
      </p:pic>
      <p:pic>
        <p:nvPicPr>
          <p:cNvPr id="15" name="Gráfico 14" descr="Crecimiento empresarial contorno">
            <a:extLst>
              <a:ext uri="{FF2B5EF4-FFF2-40B4-BE49-F238E27FC236}">
                <a16:creationId xmlns:a16="http://schemas.microsoft.com/office/drawing/2014/main" id="{6308A183-B100-CDA8-6801-3D105728D9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37862" y="3463082"/>
            <a:ext cx="914400" cy="914400"/>
          </a:xfrm>
          <a:prstGeom prst="rect">
            <a:avLst/>
          </a:prstGeom>
        </p:spPr>
      </p:pic>
      <p:pic>
        <p:nvPicPr>
          <p:cNvPr id="17" name="Gráfico 16" descr="Usuarios contorno">
            <a:extLst>
              <a:ext uri="{FF2B5EF4-FFF2-40B4-BE49-F238E27FC236}">
                <a16:creationId xmlns:a16="http://schemas.microsoft.com/office/drawing/2014/main" id="{81A4B4BC-FC72-BD92-4FBE-8CD7F4892F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40489" y="2017117"/>
            <a:ext cx="914400" cy="914400"/>
          </a:xfrm>
          <a:prstGeom prst="rect">
            <a:avLst/>
          </a:prstGeom>
        </p:spPr>
      </p:pic>
      <p:pic>
        <p:nvPicPr>
          <p:cNvPr id="21" name="Gráfico 20" descr="Crucero contorno">
            <a:extLst>
              <a:ext uri="{FF2B5EF4-FFF2-40B4-BE49-F238E27FC236}">
                <a16:creationId xmlns:a16="http://schemas.microsoft.com/office/drawing/2014/main" id="{804DC265-D177-C2CC-B9B3-DB492AC497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8786" y="4932238"/>
            <a:ext cx="914400" cy="914400"/>
          </a:xfrm>
          <a:prstGeom prst="rect">
            <a:avLst/>
          </a:prstGeom>
        </p:spPr>
      </p:pic>
      <p:pic>
        <p:nvPicPr>
          <p:cNvPr id="23" name="Gráfico 22" descr="Apretón de manos contorno">
            <a:extLst>
              <a:ext uri="{FF2B5EF4-FFF2-40B4-BE49-F238E27FC236}">
                <a16:creationId xmlns:a16="http://schemas.microsoft.com/office/drawing/2014/main" id="{D8F10D07-DFD6-FE42-72C5-472AD0DF5F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08398" y="5264736"/>
            <a:ext cx="914400" cy="91440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06D8463-C865-F7F0-8D7B-0ADB79EBCDDE}"/>
              </a:ext>
            </a:extLst>
          </p:cNvPr>
          <p:cNvSpPr txBox="1"/>
          <p:nvPr/>
        </p:nvSpPr>
        <p:spPr>
          <a:xfrm>
            <a:off x="3645195" y="5971908"/>
            <a:ext cx="118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Californian FB" panose="0207040306080B030204" pitchFamily="18" charset="0"/>
              </a:rPr>
              <a:t>Empresas de tu sector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F0886B-47C4-C266-B8C2-03E40AFB42E3}"/>
              </a:ext>
            </a:extLst>
          </p:cNvPr>
          <p:cNvSpPr txBox="1"/>
          <p:nvPr/>
        </p:nvSpPr>
        <p:spPr>
          <a:xfrm>
            <a:off x="2581800" y="2825040"/>
            <a:ext cx="182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Californian FB" panose="0207040306080B030204" pitchFamily="18" charset="0"/>
              </a:rPr>
              <a:t>Clientes potenciales y nuevos clientes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02394E6-7C40-F3A9-8222-DD30066A8E62}"/>
              </a:ext>
            </a:extLst>
          </p:cNvPr>
          <p:cNvSpPr txBox="1"/>
          <p:nvPr/>
        </p:nvSpPr>
        <p:spPr>
          <a:xfrm>
            <a:off x="1856491" y="4656754"/>
            <a:ext cx="182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Californian FB" panose="0207040306080B030204" pitchFamily="18" charset="0"/>
              </a:rPr>
              <a:t>Datos estadísticos del mercado potencial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F8E1EFA-DE86-1F70-B498-2D1D88A58416}"/>
              </a:ext>
            </a:extLst>
          </p:cNvPr>
          <p:cNvSpPr txBox="1"/>
          <p:nvPr/>
        </p:nvSpPr>
        <p:spPr>
          <a:xfrm>
            <a:off x="652810" y="3240982"/>
            <a:ext cx="1341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Californian FB" panose="0207040306080B030204" pitchFamily="18" charset="0"/>
              </a:rPr>
              <a:t>Listados de empresas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81E3C17-03C5-597C-EA5B-BC36F411D1E3}"/>
              </a:ext>
            </a:extLst>
          </p:cNvPr>
          <p:cNvSpPr txBox="1"/>
          <p:nvPr/>
        </p:nvSpPr>
        <p:spPr>
          <a:xfrm>
            <a:off x="3805281" y="4253610"/>
            <a:ext cx="1823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Californian FB" panose="0207040306080B030204" pitchFamily="18" charset="0"/>
              </a:rPr>
              <a:t>A quién puedes ofrecer tus productos y servicios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DDC66F9-F501-6D8E-1BC8-CB70E1B486FD}"/>
              </a:ext>
            </a:extLst>
          </p:cNvPr>
          <p:cNvSpPr txBox="1"/>
          <p:nvPr/>
        </p:nvSpPr>
        <p:spPr>
          <a:xfrm>
            <a:off x="306737" y="5617320"/>
            <a:ext cx="1823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Californian FB" panose="0207040306080B030204" pitchFamily="18" charset="0"/>
              </a:rPr>
              <a:t>Empresas y autónomo que importan y exportan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CD79CE8-621A-30BD-126F-5EA28DEEF526}"/>
              </a:ext>
            </a:extLst>
          </p:cNvPr>
          <p:cNvSpPr txBox="1"/>
          <p:nvPr/>
        </p:nvSpPr>
        <p:spPr>
          <a:xfrm>
            <a:off x="6824893" y="1769875"/>
            <a:ext cx="47413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Bases de datos </a:t>
            </a:r>
          </a:p>
          <a:p>
            <a:r>
              <a:rPr lang="es-ES" sz="3600" dirty="0">
                <a:solidFill>
                  <a:srgbClr val="80808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y </a:t>
            </a:r>
            <a:r>
              <a:rPr lang="es-ES" sz="3600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listados de empresas </a:t>
            </a:r>
            <a:r>
              <a:rPr lang="es-ES" sz="3600" dirty="0">
                <a:solidFill>
                  <a:srgbClr val="80808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con información comercial, financiera, sectorial y de marketing de </a:t>
            </a:r>
            <a:r>
              <a:rPr lang="es-ES" sz="3600" dirty="0">
                <a:solidFill>
                  <a:srgbClr val="808080"/>
                </a:solidFill>
                <a:latin typeface="Californian FB" panose="0207040306080B030204" pitchFamily="18" charset="0"/>
              </a:rPr>
              <a:t>todas las </a:t>
            </a:r>
            <a:r>
              <a:rPr lang="es-ES" sz="3600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empresas y autónomos</a:t>
            </a:r>
            <a:r>
              <a:rPr lang="es-ES" sz="3600" dirty="0">
                <a:solidFill>
                  <a:srgbClr val="80808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 que operan en </a:t>
            </a:r>
            <a:r>
              <a:rPr lang="es-ES" sz="3600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España</a:t>
            </a:r>
            <a:endParaRPr lang="es-ES" sz="3600" dirty="0">
              <a:solidFill>
                <a:srgbClr val="C00000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4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54000" t="-5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, Logotipo&#10;&#10;Descripción generada automáticamente">
            <a:extLst>
              <a:ext uri="{FF2B5EF4-FFF2-40B4-BE49-F238E27FC236}">
                <a16:creationId xmlns:a16="http://schemas.microsoft.com/office/drawing/2014/main" id="{C0655C87-84DA-0663-9969-0388ABFC0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488" y="105304"/>
            <a:ext cx="2419348" cy="4650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1A79C8A-541A-C475-048E-6C816C36AE04}"/>
              </a:ext>
            </a:extLst>
          </p:cNvPr>
          <p:cNvSpPr txBox="1"/>
          <p:nvPr/>
        </p:nvSpPr>
        <p:spPr>
          <a:xfrm>
            <a:off x="282123" y="934631"/>
            <a:ext cx="6028366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tabLst>
                <a:tab pos="90170" algn="l"/>
              </a:tabLst>
            </a:pPr>
            <a:r>
              <a:rPr lang="es-ES_tradnl" sz="3600" dirty="0">
                <a:solidFill>
                  <a:srgbClr val="7F7F7F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qué el </a:t>
            </a:r>
            <a:r>
              <a:rPr lang="es-ES_tradnl" sz="3600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Fichero de Empresas</a:t>
            </a:r>
          </a:p>
          <a:p>
            <a:pPr>
              <a:spcAft>
                <a:spcPts val="1000"/>
              </a:spcAft>
              <a:tabLst>
                <a:tab pos="90170" algn="l"/>
              </a:tabLst>
            </a:pPr>
            <a:r>
              <a:rPr lang="es-ES_tradnl" sz="3600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                     Españolas</a:t>
            </a:r>
            <a:endParaRPr lang="es-ES" sz="3600" dirty="0">
              <a:solidFill>
                <a:srgbClr val="C0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CD79CE8-621A-30BD-126F-5EA28DEEF526}"/>
              </a:ext>
            </a:extLst>
          </p:cNvPr>
          <p:cNvSpPr txBox="1"/>
          <p:nvPr/>
        </p:nvSpPr>
        <p:spPr>
          <a:xfrm>
            <a:off x="6824893" y="1120385"/>
            <a:ext cx="508498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800" dirty="0">
                <a:solidFill>
                  <a:srgbClr val="7F7F7F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la </a:t>
            </a:r>
            <a:r>
              <a:rPr lang="es-ES_tradnl" sz="2800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garantía</a:t>
            </a:r>
            <a:r>
              <a:rPr lang="es-ES_tradnl" sz="2800" dirty="0">
                <a:solidFill>
                  <a:srgbClr val="7F7F7F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ofrece el Censo de Empresas de la Cámara de Comercio según la ley 4/2014.</a:t>
            </a:r>
            <a:endParaRPr lang="es-ES" sz="2800" dirty="0">
              <a:effectLst/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400" dirty="0">
              <a:solidFill>
                <a:srgbClr val="C00000"/>
              </a:solidFill>
              <a:latin typeface="Californian FB" panose="0207040306080B030204" pitchFamily="18" charset="0"/>
            </a:endParaRPr>
          </a:p>
          <a:p>
            <a:r>
              <a:rPr lang="es-ES_tradnl" sz="2800" dirty="0">
                <a:solidFill>
                  <a:srgbClr val="7F7F7F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_tradnl" sz="2800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fiabilidad </a:t>
            </a:r>
            <a:r>
              <a:rPr lang="es-ES_tradnl" sz="2800" dirty="0">
                <a:solidFill>
                  <a:srgbClr val="7F7F7F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tratamiento del Fichero: normalización, depuración y enriquecimiento periódico de la información.</a:t>
            </a:r>
            <a:endParaRPr lang="es-ES" sz="2800" dirty="0">
              <a:effectLst/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400" dirty="0">
              <a:solidFill>
                <a:srgbClr val="C00000"/>
              </a:solidFill>
              <a:latin typeface="Californian FB" panose="0207040306080B030204" pitchFamily="18" charset="0"/>
            </a:endParaRPr>
          </a:p>
          <a:p>
            <a:r>
              <a:rPr lang="es-ES_tradnl" sz="2800" dirty="0">
                <a:solidFill>
                  <a:srgbClr val="7F7F7F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ES_tradnl" sz="2800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actualizaciones</a:t>
            </a:r>
            <a:r>
              <a:rPr lang="es-ES_tradnl" sz="2800" dirty="0">
                <a:solidFill>
                  <a:srgbClr val="7F7F7F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trimestrales del Fichero.</a:t>
            </a:r>
            <a:endParaRPr lang="es-ES" sz="2800" dirty="0">
              <a:effectLst/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400" dirty="0">
              <a:solidFill>
                <a:srgbClr val="C00000"/>
              </a:solidFill>
              <a:latin typeface="Californian FB" panose="0207040306080B030204" pitchFamily="18" charset="0"/>
            </a:endParaRPr>
          </a:p>
          <a:p>
            <a:r>
              <a:rPr lang="es-ES_tradnl" sz="2800" dirty="0">
                <a:solidFill>
                  <a:srgbClr val="7F7F7F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la </a:t>
            </a:r>
            <a:r>
              <a:rPr lang="es-ES_tradnl" sz="2800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legalidad</a:t>
            </a:r>
            <a:r>
              <a:rPr lang="es-ES_tradnl" sz="2800" dirty="0">
                <a:solidFill>
                  <a:srgbClr val="7F7F7F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servicio en cumplimiento del RGPD.</a:t>
            </a:r>
            <a:endParaRPr lang="es-ES" sz="2800" dirty="0">
              <a:effectLst/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235FD-954A-3807-651C-038F4F78C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582" y="2856399"/>
            <a:ext cx="866896" cy="8954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058C136-ACEA-8503-45A1-970C7B1D24CA}"/>
              </a:ext>
            </a:extLst>
          </p:cNvPr>
          <p:cNvSpPr txBox="1"/>
          <p:nvPr/>
        </p:nvSpPr>
        <p:spPr>
          <a:xfrm>
            <a:off x="1014069" y="3720934"/>
            <a:ext cx="149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Californian FB" panose="0207040306080B030204" pitchFamily="18" charset="0"/>
              </a:rPr>
              <a:t>Más de 4 millones</a:t>
            </a:r>
          </a:p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Californian FB" panose="0207040306080B030204" pitchFamily="18" charset="0"/>
              </a:rPr>
              <a:t>     de empresas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9A6C94C-C741-4F65-8930-F80094AFE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065" y="2865925"/>
            <a:ext cx="819264" cy="8764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B64B083-5168-B234-A48D-BF3845B2D8B0}"/>
              </a:ext>
            </a:extLst>
          </p:cNvPr>
          <p:cNvSpPr txBox="1"/>
          <p:nvPr/>
        </p:nvSpPr>
        <p:spPr>
          <a:xfrm>
            <a:off x="3048608" y="3741078"/>
            <a:ext cx="2060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Californian FB" panose="0207040306080B030204" pitchFamily="18" charset="0"/>
              </a:rPr>
              <a:t>Información veraz y fiable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56CE8EC-6D38-0C36-D103-75074639992A}"/>
              </a:ext>
            </a:extLst>
          </p:cNvPr>
          <p:cNvSpPr txBox="1"/>
          <p:nvPr/>
        </p:nvSpPr>
        <p:spPr>
          <a:xfrm>
            <a:off x="925903" y="5424524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Californian FB" panose="0207040306080B030204" pitchFamily="18" charset="0"/>
              </a:rPr>
              <a:t>Datos homogéneos y</a:t>
            </a:r>
          </a:p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Californian FB" panose="0207040306080B030204" pitchFamily="18" charset="0"/>
              </a:rPr>
              <a:t>      estructurados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A38FFC9-BB3B-265B-B7E1-A349D4EDF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2674" y="4538575"/>
            <a:ext cx="866896" cy="88594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1E355752-15D8-CD25-BC48-6D4B8EB2AC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1737" y="4539047"/>
            <a:ext cx="819264" cy="86689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6F67C37A-7D54-D4A5-53F7-AABC7A64EFCA}"/>
              </a:ext>
            </a:extLst>
          </p:cNvPr>
          <p:cNvSpPr txBox="1"/>
          <p:nvPr/>
        </p:nvSpPr>
        <p:spPr>
          <a:xfrm>
            <a:off x="3146411" y="5526733"/>
            <a:ext cx="2031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Californian FB" panose="0207040306080B030204" pitchFamily="18" charset="0"/>
              </a:rPr>
              <a:t>Base de datos 100% legal</a:t>
            </a:r>
          </a:p>
        </p:txBody>
      </p:sp>
    </p:spTree>
    <p:extLst>
      <p:ext uri="{BB962C8B-B14F-4D97-AF65-F5344CB8AC3E}">
        <p14:creationId xmlns:p14="http://schemas.microsoft.com/office/powerpoint/2010/main" val="2282696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167</Words>
  <Application>Microsoft Office PowerPoint</Application>
  <PresentationFormat>Panorámica</PresentationFormat>
  <Paragraphs>28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Californian FB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Viviana Plana</dc:creator>
  <cp:lastModifiedBy>Raúl Herrero García</cp:lastModifiedBy>
  <cp:revision>2</cp:revision>
  <dcterms:created xsi:type="dcterms:W3CDTF">2022-07-21T11:54:02Z</dcterms:created>
  <dcterms:modified xsi:type="dcterms:W3CDTF">2022-07-26T06:46:59Z</dcterms:modified>
</cp:coreProperties>
</file>