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560" r:id="rId2"/>
    <p:sldId id="590" r:id="rId3"/>
    <p:sldId id="589" r:id="rId4"/>
    <p:sldId id="563" r:id="rId5"/>
    <p:sldId id="582" r:id="rId6"/>
    <p:sldId id="583" r:id="rId7"/>
    <p:sldId id="591" r:id="rId8"/>
    <p:sldId id="592" r:id="rId9"/>
    <p:sldId id="587" r:id="rId10"/>
  </p:sldIdLst>
  <p:sldSz cx="9144000" cy="6858000" type="screen4x3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9" userDrawn="1">
          <p15:clr>
            <a:srgbClr val="A4A3A4"/>
          </p15:clr>
        </p15:guide>
        <p15:guide id="2" pos="2129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2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2060"/>
    <a:srgbClr val="FF9900"/>
    <a:srgbClr val="996633"/>
    <a:srgbClr val="8E0000"/>
    <a:srgbClr val="FFA100"/>
    <a:srgbClr val="669900"/>
    <a:srgbClr val="0099FF"/>
    <a:srgbClr val="00CC00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85982" autoAdjust="0"/>
  </p:normalViewPr>
  <p:slideViewPr>
    <p:cSldViewPr>
      <p:cViewPr varScale="1">
        <p:scale>
          <a:sx n="116" d="100"/>
          <a:sy n="116" d="100"/>
        </p:scale>
        <p:origin x="121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84" y="-90"/>
      </p:cViewPr>
      <p:guideLst>
        <p:guide orient="horz" pos="3139"/>
        <p:guide pos="2129"/>
        <p:guide orient="horz" pos="3110"/>
        <p:guide pos="21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6" y="8"/>
            <a:ext cx="2920274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3" tIns="45626" rIns="91253" bIns="45626" numCol="1" anchor="t" anchorCtr="0" compatLnSpc="1">
            <a:prstTxWarp prst="textNoShape">
              <a:avLst/>
            </a:prstTxWarp>
          </a:bodyPr>
          <a:lstStyle>
            <a:lvl1pPr defTabSz="91270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 bwMode="auto">
          <a:xfrm>
            <a:off x="3818829" y="8"/>
            <a:ext cx="2921786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3" tIns="45626" rIns="91253" bIns="45626" numCol="1" anchor="t" anchorCtr="0" compatLnSpc="1">
            <a:prstTxWarp prst="textNoShape">
              <a:avLst/>
            </a:prstTxWarp>
          </a:bodyPr>
          <a:lstStyle>
            <a:lvl1pPr algn="r" defTabSz="91270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1191A96-23B7-49FF-8BF2-499F7430538F}" type="datetimeFigureOut">
              <a:rPr lang="es-ES"/>
              <a:pPr>
                <a:defRPr/>
              </a:pPr>
              <a:t>22/06/2020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 bwMode="auto">
          <a:xfrm>
            <a:off x="6" y="9378045"/>
            <a:ext cx="2920274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3" tIns="45626" rIns="91253" bIns="45626" numCol="1" anchor="b" anchorCtr="0" compatLnSpc="1">
            <a:prstTxWarp prst="textNoShape">
              <a:avLst/>
            </a:prstTxWarp>
          </a:bodyPr>
          <a:lstStyle>
            <a:lvl1pPr defTabSz="91270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 bwMode="auto">
          <a:xfrm>
            <a:off x="3818829" y="9378045"/>
            <a:ext cx="2921786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3" tIns="45626" rIns="91253" bIns="45626" numCol="1" anchor="b" anchorCtr="0" compatLnSpc="1">
            <a:prstTxWarp prst="textNoShape">
              <a:avLst/>
            </a:prstTxWarp>
          </a:bodyPr>
          <a:lstStyle>
            <a:lvl1pPr algn="r" defTabSz="91270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5D1083D-E93A-4D96-B00E-C37B09ABD7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308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5"/>
            <a:ext cx="2921786" cy="35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74" tIns="43738" rIns="87474" bIns="437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829" y="8"/>
            <a:ext cx="2921786" cy="28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74" tIns="43738" rIns="87474" bIns="437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32F4896-690E-4E12-8332-1F2C0A834475}" type="datetimeFigureOut">
              <a:rPr lang="es-ES"/>
              <a:pPr>
                <a:defRPr/>
              </a:pPr>
              <a:t>22/06/2020</a:t>
            </a:fld>
            <a:endParaRPr lang="es-E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280988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6977" y="4033348"/>
            <a:ext cx="6428196" cy="548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74" tIns="43738" rIns="87474" bIns="43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dirty="0"/>
              <a:t>Haga clic para modificar el estilo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" y="9590265"/>
            <a:ext cx="2921786" cy="28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74" tIns="43738" rIns="87474" bIns="437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829" y="9659717"/>
            <a:ext cx="2921786" cy="21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74" tIns="43738" rIns="87474" bIns="437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D1B0780-3DA6-42EF-AF57-72AF31C170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952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B0780-3DA6-42EF-AF57-72AF31C17015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71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115616" y="4005064"/>
            <a:ext cx="7056784" cy="1656184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t"/>
          <a:lstStyle>
            <a:lvl1pPr algn="r">
              <a:defRPr sz="2400" b="1" i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187624" y="5877272"/>
            <a:ext cx="6984776" cy="648072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6" name="5 Rectángulo"/>
          <p:cNvSpPr/>
          <p:nvPr userDrawn="1"/>
        </p:nvSpPr>
        <p:spPr>
          <a:xfrm>
            <a:off x="928688" y="5857875"/>
            <a:ext cx="731520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6 Rectángulo"/>
          <p:cNvSpPr/>
          <p:nvPr userDrawn="1"/>
        </p:nvSpPr>
        <p:spPr>
          <a:xfrm>
            <a:off x="899592" y="4005064"/>
            <a:ext cx="216024" cy="1656184"/>
          </a:xfrm>
          <a:prstGeom prst="rect">
            <a:avLst/>
          </a:prstGeom>
          <a:solidFill>
            <a:srgbClr val="FFA1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7 Rectángulo"/>
          <p:cNvSpPr/>
          <p:nvPr userDrawn="1"/>
        </p:nvSpPr>
        <p:spPr>
          <a:xfrm>
            <a:off x="899592" y="5877272"/>
            <a:ext cx="228600" cy="685800"/>
          </a:xfrm>
          <a:prstGeom prst="rect">
            <a:avLst/>
          </a:prstGeom>
          <a:solidFill>
            <a:srgbClr val="00206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1042988" y="908050"/>
            <a:ext cx="71294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_tradnl" sz="3200" b="1" i="1" dirty="0">
              <a:solidFill>
                <a:srgbClr val="000099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42975" cy="9810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i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8DE8BDE-B0C2-4CCA-ABB5-05696C9C2B60}" type="datetimeFigureOut">
              <a:rPr lang="en-US"/>
              <a:pPr>
                <a:defRPr/>
              </a:pPr>
              <a:t>6/22/2020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075F70F-499E-4FBC-8862-C2338E5E8E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4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Conector recto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596336" y="274638"/>
            <a:ext cx="1090464" cy="5851525"/>
          </a:xfrm>
        </p:spPr>
        <p:txBody>
          <a:bodyPr vert="eaVert"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41D35D-761C-4C55-8EB3-1F4A9054D8F0}" type="datetimeFigureOut">
              <a:rPr lang="en-US"/>
              <a:pPr>
                <a:defRPr/>
              </a:pPr>
              <a:t>6/22/2020</a:t>
            </a:fld>
            <a:endParaRPr 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B33DBE-6E02-4892-9FA9-4661A77275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0642" y="585013"/>
            <a:ext cx="7946822" cy="6365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715" algn="l"/>
              </a:tabLst>
              <a:defRPr lang="ru-RU" sz="3000" b="1" i="0" kern="1200" spc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7884" y="5981995"/>
            <a:ext cx="2133600" cy="878036"/>
          </a:xfrm>
          <a:prstGeom prst="rect">
            <a:avLst/>
          </a:prstGeom>
        </p:spPr>
        <p:txBody>
          <a:bodyPr/>
          <a:lstStyle>
            <a:lvl1pPr algn="r">
              <a:defRPr lang="uk-UA" sz="5213" b="0" i="0" kern="1200" baseline="0" smtClean="0">
                <a:solidFill>
                  <a:schemeClr val="bg1">
                    <a:lumMod val="9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‹Nº›</a:t>
            </a:fld>
            <a:endParaRPr lang="ru-RU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600642" y="1737008"/>
            <a:ext cx="7946822" cy="3815982"/>
          </a:xfrm>
          <a:prstGeom prst="rect">
            <a:avLst/>
          </a:prstGeom>
        </p:spPr>
        <p:txBody>
          <a:bodyPr/>
          <a:lstStyle>
            <a:lvl1pPr>
              <a:defRPr lang="en-US" sz="105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</p:spTree>
    <p:extLst>
      <p:ext uri="{BB962C8B-B14F-4D97-AF65-F5344CB8AC3E}">
        <p14:creationId xmlns:p14="http://schemas.microsoft.com/office/powerpoint/2010/main" val="3669824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323528" y="1031032"/>
            <a:ext cx="8665088" cy="237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36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9756" y="2787"/>
            <a:ext cx="8028384" cy="756320"/>
          </a:xfrm>
        </p:spPr>
        <p:txBody>
          <a:bodyPr/>
          <a:lstStyle>
            <a:lvl1pPr algn="ctr">
              <a:defRPr sz="2800" b="1" i="1">
                <a:solidFill>
                  <a:srgbClr val="00206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9143999" cy="5805264"/>
          </a:xfrm>
        </p:spPr>
        <p:txBody>
          <a:bodyPr/>
          <a:lstStyle>
            <a:lvl2pPr>
              <a:defRPr baseline="0">
                <a:solidFill>
                  <a:srgbClr val="002060"/>
                </a:solidFill>
              </a:defRPr>
            </a:lvl2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rgbClr val="FF99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1" i="1" cap="none" baseline="0">
                <a:solidFill>
                  <a:srgbClr val="00467A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145" y="0"/>
            <a:ext cx="7956376" cy="91440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i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1704" y="919268"/>
            <a:ext cx="4478288" cy="593873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43252" y="919268"/>
            <a:ext cx="4499992" cy="5938731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028384" cy="914400"/>
          </a:xfrm>
        </p:spPr>
        <p:txBody>
          <a:bodyPr anchor="ctr"/>
          <a:lstStyle>
            <a:lvl1pPr algn="ctr">
              <a:defRPr lang="en-US" sz="2800" b="1" i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0" y="933475"/>
            <a:ext cx="449244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3252" y="943000"/>
            <a:ext cx="4499992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000" b="1">
                <a:solidFill>
                  <a:srgbClr val="00206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8 Marcador de contenido"/>
          <p:cNvSpPr>
            <a:spLocks noGrp="1"/>
          </p:cNvSpPr>
          <p:nvPr>
            <p:ph sz="quarter" idx="10"/>
          </p:nvPr>
        </p:nvSpPr>
        <p:spPr>
          <a:xfrm>
            <a:off x="21704" y="1628800"/>
            <a:ext cx="4478288" cy="5229199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2" name="10 Marcador de contenido"/>
          <p:cNvSpPr>
            <a:spLocks noGrp="1"/>
          </p:cNvSpPr>
          <p:nvPr>
            <p:ph sz="quarter" idx="2"/>
          </p:nvPr>
        </p:nvSpPr>
        <p:spPr>
          <a:xfrm>
            <a:off x="4643252" y="1628800"/>
            <a:ext cx="4499992" cy="5229199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8136904" cy="648072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i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Rectángulo 2"/>
          <p:cNvSpPr/>
          <p:nvPr userDrawn="1"/>
        </p:nvSpPr>
        <p:spPr>
          <a:xfrm>
            <a:off x="323528" y="1031032"/>
            <a:ext cx="8665088" cy="237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99592" cy="870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5 Conector recto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6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7408" y="1052736"/>
            <a:ext cx="6031120" cy="528932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" y="0"/>
            <a:ext cx="942975" cy="9810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1979712" y="548680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500856"/>
            <a:ext cx="6707088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36D7065-4258-4271-A0AF-1CC851B01FBE}" type="datetimeFigureOut">
              <a:rPr lang="en-US"/>
              <a:pPr>
                <a:defRPr/>
              </a:pPr>
              <a:t>6/22/2020</a:t>
            </a:fld>
            <a:endParaRPr lang="en-US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E942C3D-16B7-431B-9A90-85BEFE90C5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42975" cy="98107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1 Marcador de título"/>
          <p:cNvSpPr>
            <a:spLocks noGrp="1"/>
          </p:cNvSpPr>
          <p:nvPr>
            <p:ph type="title"/>
          </p:nvPr>
        </p:nvSpPr>
        <p:spPr bwMode="auto">
          <a:xfrm>
            <a:off x="1043608" y="196789"/>
            <a:ext cx="8100392" cy="6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051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26917"/>
            <a:ext cx="933847" cy="9039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894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lang="en-US" sz="2800" b="1" i="1" kern="1200" dirty="0" smtClean="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Blip>
          <a:blip r:embed="rId16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Blip>
          <a:blip r:embed="rId17"/>
        </a:buBlip>
        <a:defRPr sz="2300" kern="1200">
          <a:solidFill>
            <a:srgbClr val="002060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Blip>
          <a:blip r:embed="rId1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Blip>
          <a:blip r:embed="rId20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jpeg"/><Relationship Id="rId26" Type="http://schemas.openxmlformats.org/officeDocument/2006/relationships/image" Target="../media/image37.jpe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6.jpg"/><Relationship Id="rId2" Type="http://schemas.openxmlformats.org/officeDocument/2006/relationships/image" Target="../media/image14.jpeg"/><Relationship Id="rId16" Type="http://schemas.openxmlformats.org/officeDocument/2006/relationships/image" Target="../media/image28.jpe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5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cid:image006.jpg@01D5EB2F.301747C0" TargetMode="External"/><Relationship Id="rId10" Type="http://schemas.openxmlformats.org/officeDocument/2006/relationships/image" Target="../media/image22.png"/><Relationship Id="rId19" Type="http://schemas.openxmlformats.org/officeDocument/2006/relationships/image" Target="../media/image31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png"/><Relationship Id="rId22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1.jpeg"/><Relationship Id="rId4" Type="http://schemas.openxmlformats.org/officeDocument/2006/relationships/image" Target="../media/image3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78"/>
          <p:cNvSpPr>
            <a:spLocks/>
          </p:cNvSpPr>
          <p:nvPr/>
        </p:nvSpPr>
        <p:spPr bwMode="auto">
          <a:xfrm rot="16200000" flipH="1" flipV="1">
            <a:off x="8804008" y="3841378"/>
            <a:ext cx="437365" cy="242618"/>
          </a:xfrm>
          <a:custGeom>
            <a:avLst/>
            <a:gdLst>
              <a:gd name="T0" fmla="*/ 0 w 402"/>
              <a:gd name="T1" fmla="*/ 0 h 223"/>
              <a:gd name="T2" fmla="*/ 402 w 402"/>
              <a:gd name="T3" fmla="*/ 223 h 223"/>
              <a:gd name="T4" fmla="*/ 402 w 402"/>
              <a:gd name="T5" fmla="*/ 0 h 223"/>
              <a:gd name="T6" fmla="*/ 0 w 402"/>
              <a:gd name="T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2" h="223">
                <a:moveTo>
                  <a:pt x="0" y="0"/>
                </a:moveTo>
                <a:lnTo>
                  <a:pt x="402" y="223"/>
                </a:lnTo>
                <a:lnTo>
                  <a:pt x="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Freeform 79"/>
          <p:cNvSpPr>
            <a:spLocks/>
          </p:cNvSpPr>
          <p:nvPr/>
        </p:nvSpPr>
        <p:spPr bwMode="auto">
          <a:xfrm rot="16200000" flipH="1" flipV="1">
            <a:off x="8673451" y="4159066"/>
            <a:ext cx="448245" cy="492852"/>
          </a:xfrm>
          <a:custGeom>
            <a:avLst/>
            <a:gdLst>
              <a:gd name="T0" fmla="*/ 402 w 412"/>
              <a:gd name="T1" fmla="*/ 0 h 453"/>
              <a:gd name="T2" fmla="*/ 0 w 412"/>
              <a:gd name="T3" fmla="*/ 223 h 453"/>
              <a:gd name="T4" fmla="*/ 412 w 412"/>
              <a:gd name="T5" fmla="*/ 453 h 453"/>
              <a:gd name="T6" fmla="*/ 412 w 412"/>
              <a:gd name="T7" fmla="*/ 0 h 453"/>
              <a:gd name="T8" fmla="*/ 402 w 412"/>
              <a:gd name="T9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" h="453">
                <a:moveTo>
                  <a:pt x="402" y="0"/>
                </a:moveTo>
                <a:lnTo>
                  <a:pt x="0" y="223"/>
                </a:lnTo>
                <a:lnTo>
                  <a:pt x="412" y="453"/>
                </a:lnTo>
                <a:lnTo>
                  <a:pt x="412" y="0"/>
                </a:lnTo>
                <a:lnTo>
                  <a:pt x="402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" name="Freeform 80"/>
          <p:cNvSpPr>
            <a:spLocks/>
          </p:cNvSpPr>
          <p:nvPr/>
        </p:nvSpPr>
        <p:spPr bwMode="auto">
          <a:xfrm rot="16200000" flipH="1" flipV="1">
            <a:off x="8804008" y="4278743"/>
            <a:ext cx="437365" cy="242618"/>
          </a:xfrm>
          <a:custGeom>
            <a:avLst/>
            <a:gdLst>
              <a:gd name="T0" fmla="*/ 0 w 402"/>
              <a:gd name="T1" fmla="*/ 0 h 223"/>
              <a:gd name="T2" fmla="*/ 0 w 402"/>
              <a:gd name="T3" fmla="*/ 223 h 223"/>
              <a:gd name="T4" fmla="*/ 402 w 402"/>
              <a:gd name="T5" fmla="*/ 0 h 223"/>
              <a:gd name="T6" fmla="*/ 0 w 402"/>
              <a:gd name="T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2" h="223">
                <a:moveTo>
                  <a:pt x="0" y="0"/>
                </a:moveTo>
                <a:lnTo>
                  <a:pt x="0" y="223"/>
                </a:lnTo>
                <a:lnTo>
                  <a:pt x="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2980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Freeform 81"/>
          <p:cNvSpPr>
            <a:spLocks/>
          </p:cNvSpPr>
          <p:nvPr/>
        </p:nvSpPr>
        <p:spPr bwMode="auto">
          <a:xfrm rot="16200000" flipH="1" flipV="1">
            <a:off x="8673995" y="4606768"/>
            <a:ext cx="447157" cy="492852"/>
          </a:xfrm>
          <a:custGeom>
            <a:avLst/>
            <a:gdLst>
              <a:gd name="T0" fmla="*/ 0 w 411"/>
              <a:gd name="T1" fmla="*/ 0 h 453"/>
              <a:gd name="T2" fmla="*/ 0 w 411"/>
              <a:gd name="T3" fmla="*/ 453 h 453"/>
              <a:gd name="T4" fmla="*/ 411 w 411"/>
              <a:gd name="T5" fmla="*/ 223 h 453"/>
              <a:gd name="T6" fmla="*/ 9 w 411"/>
              <a:gd name="T7" fmla="*/ 0 h 453"/>
              <a:gd name="T8" fmla="*/ 0 w 411"/>
              <a:gd name="T9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453">
                <a:moveTo>
                  <a:pt x="0" y="0"/>
                </a:moveTo>
                <a:lnTo>
                  <a:pt x="0" y="453"/>
                </a:lnTo>
                <a:lnTo>
                  <a:pt x="411" y="223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2980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6" name="Freeform 82"/>
          <p:cNvSpPr>
            <a:spLocks/>
          </p:cNvSpPr>
          <p:nvPr/>
        </p:nvSpPr>
        <p:spPr bwMode="auto">
          <a:xfrm rot="16200000" flipH="1" flipV="1">
            <a:off x="8431309" y="5061996"/>
            <a:ext cx="448245" cy="510120"/>
          </a:xfrm>
          <a:custGeom>
            <a:avLst/>
            <a:gdLst>
              <a:gd name="T0" fmla="*/ 0 w 412"/>
              <a:gd name="T1" fmla="*/ 0 h 457"/>
              <a:gd name="T2" fmla="*/ 412 w 412"/>
              <a:gd name="T3" fmla="*/ 230 h 457"/>
              <a:gd name="T4" fmla="*/ 0 w 412"/>
              <a:gd name="T5" fmla="*/ 457 h 457"/>
              <a:gd name="T6" fmla="*/ 0 w 412"/>
              <a:gd name="T7" fmla="*/ 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457">
                <a:moveTo>
                  <a:pt x="0" y="0"/>
                </a:moveTo>
                <a:lnTo>
                  <a:pt x="412" y="230"/>
                </a:lnTo>
                <a:lnTo>
                  <a:pt x="0" y="45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Freeform 83"/>
          <p:cNvSpPr>
            <a:spLocks/>
          </p:cNvSpPr>
          <p:nvPr/>
        </p:nvSpPr>
        <p:spPr bwMode="auto">
          <a:xfrm rot="16200000" flipH="1" flipV="1">
            <a:off x="8673451" y="5054469"/>
            <a:ext cx="448245" cy="492852"/>
          </a:xfrm>
          <a:custGeom>
            <a:avLst/>
            <a:gdLst>
              <a:gd name="T0" fmla="*/ 402 w 412"/>
              <a:gd name="T1" fmla="*/ 0 h 453"/>
              <a:gd name="T2" fmla="*/ 0 w 412"/>
              <a:gd name="T3" fmla="*/ 223 h 453"/>
              <a:gd name="T4" fmla="*/ 412 w 412"/>
              <a:gd name="T5" fmla="*/ 453 h 453"/>
              <a:gd name="T6" fmla="*/ 412 w 412"/>
              <a:gd name="T7" fmla="*/ 0 h 453"/>
              <a:gd name="T8" fmla="*/ 402 w 412"/>
              <a:gd name="T9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" h="453">
                <a:moveTo>
                  <a:pt x="402" y="0"/>
                </a:moveTo>
                <a:lnTo>
                  <a:pt x="0" y="223"/>
                </a:lnTo>
                <a:lnTo>
                  <a:pt x="412" y="453"/>
                </a:lnTo>
                <a:lnTo>
                  <a:pt x="412" y="0"/>
                </a:lnTo>
                <a:lnTo>
                  <a:pt x="402" y="0"/>
                </a:lnTo>
                <a:close/>
              </a:path>
            </a:pathLst>
          </a:custGeom>
          <a:solidFill>
            <a:srgbClr val="A2CE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Freeform 84"/>
          <p:cNvSpPr>
            <a:spLocks/>
          </p:cNvSpPr>
          <p:nvPr/>
        </p:nvSpPr>
        <p:spPr bwMode="auto">
          <a:xfrm rot="16200000" flipH="1" flipV="1">
            <a:off x="8804008" y="5174146"/>
            <a:ext cx="437365" cy="242618"/>
          </a:xfrm>
          <a:custGeom>
            <a:avLst/>
            <a:gdLst>
              <a:gd name="T0" fmla="*/ 0 w 402"/>
              <a:gd name="T1" fmla="*/ 0 h 223"/>
              <a:gd name="T2" fmla="*/ 0 w 402"/>
              <a:gd name="T3" fmla="*/ 223 h 223"/>
              <a:gd name="T4" fmla="*/ 402 w 402"/>
              <a:gd name="T5" fmla="*/ 0 h 223"/>
              <a:gd name="T6" fmla="*/ 0 w 402"/>
              <a:gd name="T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2" h="223">
                <a:moveTo>
                  <a:pt x="0" y="0"/>
                </a:moveTo>
                <a:lnTo>
                  <a:pt x="0" y="223"/>
                </a:lnTo>
                <a:lnTo>
                  <a:pt x="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Freeform 85"/>
          <p:cNvSpPr>
            <a:spLocks/>
          </p:cNvSpPr>
          <p:nvPr/>
        </p:nvSpPr>
        <p:spPr bwMode="auto">
          <a:xfrm rot="16200000" flipH="1" flipV="1">
            <a:off x="7931454" y="5499450"/>
            <a:ext cx="447157" cy="498292"/>
          </a:xfrm>
          <a:custGeom>
            <a:avLst/>
            <a:gdLst>
              <a:gd name="T0" fmla="*/ 411 w 411"/>
              <a:gd name="T1" fmla="*/ 458 h 458"/>
              <a:gd name="T2" fmla="*/ 0 w 411"/>
              <a:gd name="T3" fmla="*/ 230 h 458"/>
              <a:gd name="T4" fmla="*/ 411 w 411"/>
              <a:gd name="T5" fmla="*/ 0 h 458"/>
              <a:gd name="T6" fmla="*/ 411 w 411"/>
              <a:gd name="T7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1" h="458">
                <a:moveTo>
                  <a:pt x="411" y="458"/>
                </a:moveTo>
                <a:lnTo>
                  <a:pt x="0" y="230"/>
                </a:lnTo>
                <a:lnTo>
                  <a:pt x="411" y="0"/>
                </a:lnTo>
                <a:lnTo>
                  <a:pt x="411" y="458"/>
                </a:lnTo>
                <a:close/>
              </a:path>
            </a:pathLst>
          </a:custGeom>
          <a:solidFill>
            <a:srgbClr val="2980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Freeform 86"/>
          <p:cNvSpPr>
            <a:spLocks/>
          </p:cNvSpPr>
          <p:nvPr/>
        </p:nvSpPr>
        <p:spPr bwMode="auto">
          <a:xfrm rot="16200000" flipH="1" flipV="1">
            <a:off x="8178967" y="5499994"/>
            <a:ext cx="447157" cy="497204"/>
          </a:xfrm>
          <a:custGeom>
            <a:avLst/>
            <a:gdLst>
              <a:gd name="T0" fmla="*/ 0 w 411"/>
              <a:gd name="T1" fmla="*/ 0 h 457"/>
              <a:gd name="T2" fmla="*/ 411 w 411"/>
              <a:gd name="T3" fmla="*/ 227 h 457"/>
              <a:gd name="T4" fmla="*/ 0 w 411"/>
              <a:gd name="T5" fmla="*/ 457 h 457"/>
              <a:gd name="T6" fmla="*/ 0 w 411"/>
              <a:gd name="T7" fmla="*/ 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1" h="457">
                <a:moveTo>
                  <a:pt x="0" y="0"/>
                </a:moveTo>
                <a:lnTo>
                  <a:pt x="411" y="227"/>
                </a:lnTo>
                <a:lnTo>
                  <a:pt x="0" y="457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Freeform 87"/>
          <p:cNvSpPr>
            <a:spLocks/>
          </p:cNvSpPr>
          <p:nvPr/>
        </p:nvSpPr>
        <p:spPr bwMode="auto">
          <a:xfrm rot="16200000" flipH="1" flipV="1">
            <a:off x="8676376" y="5502169"/>
            <a:ext cx="447157" cy="492852"/>
          </a:xfrm>
          <a:custGeom>
            <a:avLst/>
            <a:gdLst>
              <a:gd name="T0" fmla="*/ 0 w 411"/>
              <a:gd name="T1" fmla="*/ 0 h 453"/>
              <a:gd name="T2" fmla="*/ 0 w 411"/>
              <a:gd name="T3" fmla="*/ 453 h 453"/>
              <a:gd name="T4" fmla="*/ 411 w 411"/>
              <a:gd name="T5" fmla="*/ 223 h 453"/>
              <a:gd name="T6" fmla="*/ 7 w 411"/>
              <a:gd name="T7" fmla="*/ 0 h 453"/>
              <a:gd name="T8" fmla="*/ 0 w 411"/>
              <a:gd name="T9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453">
                <a:moveTo>
                  <a:pt x="0" y="0"/>
                </a:moveTo>
                <a:lnTo>
                  <a:pt x="0" y="453"/>
                </a:lnTo>
                <a:lnTo>
                  <a:pt x="411" y="223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Freeform 88"/>
          <p:cNvSpPr>
            <a:spLocks/>
          </p:cNvSpPr>
          <p:nvPr/>
        </p:nvSpPr>
        <p:spPr bwMode="auto">
          <a:xfrm rot="16200000" flipH="1" flipV="1">
            <a:off x="8803873" y="5634192"/>
            <a:ext cx="439541" cy="242618"/>
          </a:xfrm>
          <a:custGeom>
            <a:avLst/>
            <a:gdLst>
              <a:gd name="T0" fmla="*/ 0 w 404"/>
              <a:gd name="T1" fmla="*/ 0 h 223"/>
              <a:gd name="T2" fmla="*/ 404 w 404"/>
              <a:gd name="T3" fmla="*/ 223 h 223"/>
              <a:gd name="T4" fmla="*/ 404 w 404"/>
              <a:gd name="T5" fmla="*/ 0 h 223"/>
              <a:gd name="T6" fmla="*/ 0 w 404"/>
              <a:gd name="T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4" h="223">
                <a:moveTo>
                  <a:pt x="0" y="0"/>
                </a:moveTo>
                <a:lnTo>
                  <a:pt x="404" y="223"/>
                </a:lnTo>
                <a:lnTo>
                  <a:pt x="404" y="0"/>
                </a:lnTo>
                <a:lnTo>
                  <a:pt x="0" y="0"/>
                </a:lnTo>
                <a:close/>
              </a:path>
            </a:pathLst>
          </a:custGeom>
          <a:solidFill>
            <a:srgbClr val="2980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" name="Freeform 90"/>
          <p:cNvSpPr>
            <a:spLocks/>
          </p:cNvSpPr>
          <p:nvPr/>
        </p:nvSpPr>
        <p:spPr bwMode="auto">
          <a:xfrm rot="16200000" flipH="1" flipV="1">
            <a:off x="7930909" y="5947150"/>
            <a:ext cx="448245" cy="498292"/>
          </a:xfrm>
          <a:custGeom>
            <a:avLst/>
            <a:gdLst>
              <a:gd name="T0" fmla="*/ 0 w 412"/>
              <a:gd name="T1" fmla="*/ 0 h 458"/>
              <a:gd name="T2" fmla="*/ 412 w 412"/>
              <a:gd name="T3" fmla="*/ 230 h 458"/>
              <a:gd name="T4" fmla="*/ 0 w 412"/>
              <a:gd name="T5" fmla="*/ 458 h 458"/>
              <a:gd name="T6" fmla="*/ 0 w 412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458">
                <a:moveTo>
                  <a:pt x="0" y="0"/>
                </a:moveTo>
                <a:lnTo>
                  <a:pt x="412" y="230"/>
                </a:lnTo>
                <a:lnTo>
                  <a:pt x="0" y="458"/>
                </a:lnTo>
                <a:lnTo>
                  <a:pt x="0" y="0"/>
                </a:lnTo>
                <a:close/>
              </a:path>
            </a:pathLst>
          </a:custGeom>
          <a:solidFill>
            <a:srgbClr val="73B5E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5" name="Freeform 91"/>
          <p:cNvSpPr>
            <a:spLocks/>
          </p:cNvSpPr>
          <p:nvPr/>
        </p:nvSpPr>
        <p:spPr bwMode="auto">
          <a:xfrm rot="16200000" flipH="1" flipV="1">
            <a:off x="8178423" y="5947694"/>
            <a:ext cx="448245" cy="497204"/>
          </a:xfrm>
          <a:custGeom>
            <a:avLst/>
            <a:gdLst>
              <a:gd name="T0" fmla="*/ 412 w 412"/>
              <a:gd name="T1" fmla="*/ 457 h 457"/>
              <a:gd name="T2" fmla="*/ 0 w 412"/>
              <a:gd name="T3" fmla="*/ 227 h 457"/>
              <a:gd name="T4" fmla="*/ 412 w 412"/>
              <a:gd name="T5" fmla="*/ 0 h 457"/>
              <a:gd name="T6" fmla="*/ 412 w 412"/>
              <a:gd name="T7" fmla="*/ 4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457">
                <a:moveTo>
                  <a:pt x="412" y="457"/>
                </a:moveTo>
                <a:lnTo>
                  <a:pt x="0" y="227"/>
                </a:lnTo>
                <a:lnTo>
                  <a:pt x="412" y="0"/>
                </a:lnTo>
                <a:lnTo>
                  <a:pt x="412" y="45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6" name="Freeform 92"/>
          <p:cNvSpPr>
            <a:spLocks/>
          </p:cNvSpPr>
          <p:nvPr/>
        </p:nvSpPr>
        <p:spPr bwMode="auto">
          <a:xfrm rot="16200000" flipH="1" flipV="1">
            <a:off x="8673451" y="5949870"/>
            <a:ext cx="448245" cy="492852"/>
          </a:xfrm>
          <a:custGeom>
            <a:avLst/>
            <a:gdLst>
              <a:gd name="T0" fmla="*/ 402 w 412"/>
              <a:gd name="T1" fmla="*/ 0 h 453"/>
              <a:gd name="T2" fmla="*/ 0 w 412"/>
              <a:gd name="T3" fmla="*/ 223 h 453"/>
              <a:gd name="T4" fmla="*/ 412 w 412"/>
              <a:gd name="T5" fmla="*/ 453 h 453"/>
              <a:gd name="T6" fmla="*/ 412 w 412"/>
              <a:gd name="T7" fmla="*/ 0 h 453"/>
              <a:gd name="T8" fmla="*/ 402 w 412"/>
              <a:gd name="T9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" h="453">
                <a:moveTo>
                  <a:pt x="402" y="0"/>
                </a:moveTo>
                <a:lnTo>
                  <a:pt x="0" y="223"/>
                </a:lnTo>
                <a:lnTo>
                  <a:pt x="412" y="453"/>
                </a:lnTo>
                <a:lnTo>
                  <a:pt x="412" y="0"/>
                </a:lnTo>
                <a:lnTo>
                  <a:pt x="402" y="0"/>
                </a:lnTo>
                <a:close/>
              </a:path>
            </a:pathLst>
          </a:custGeom>
          <a:solidFill>
            <a:srgbClr val="A2CE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7" name="Freeform 93"/>
          <p:cNvSpPr>
            <a:spLocks/>
          </p:cNvSpPr>
          <p:nvPr/>
        </p:nvSpPr>
        <p:spPr bwMode="auto">
          <a:xfrm rot="16200000" flipH="1" flipV="1">
            <a:off x="8804008" y="6069547"/>
            <a:ext cx="437365" cy="242618"/>
          </a:xfrm>
          <a:custGeom>
            <a:avLst/>
            <a:gdLst>
              <a:gd name="T0" fmla="*/ 0 w 402"/>
              <a:gd name="T1" fmla="*/ 0 h 223"/>
              <a:gd name="T2" fmla="*/ 0 w 402"/>
              <a:gd name="T3" fmla="*/ 223 h 223"/>
              <a:gd name="T4" fmla="*/ 402 w 402"/>
              <a:gd name="T5" fmla="*/ 0 h 223"/>
              <a:gd name="T6" fmla="*/ 0 w 402"/>
              <a:gd name="T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2" h="223">
                <a:moveTo>
                  <a:pt x="0" y="0"/>
                </a:moveTo>
                <a:lnTo>
                  <a:pt x="0" y="223"/>
                </a:lnTo>
                <a:lnTo>
                  <a:pt x="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8" name="Freeform 94"/>
          <p:cNvSpPr>
            <a:spLocks/>
          </p:cNvSpPr>
          <p:nvPr/>
        </p:nvSpPr>
        <p:spPr bwMode="auto">
          <a:xfrm rot="16200000" flipH="1" flipV="1">
            <a:off x="7433161" y="6394852"/>
            <a:ext cx="447157" cy="498292"/>
          </a:xfrm>
          <a:custGeom>
            <a:avLst/>
            <a:gdLst>
              <a:gd name="T0" fmla="*/ 411 w 411"/>
              <a:gd name="T1" fmla="*/ 458 h 458"/>
              <a:gd name="T2" fmla="*/ 0 w 411"/>
              <a:gd name="T3" fmla="*/ 230 h 458"/>
              <a:gd name="T4" fmla="*/ 411 w 411"/>
              <a:gd name="T5" fmla="*/ 0 h 458"/>
              <a:gd name="T6" fmla="*/ 411 w 411"/>
              <a:gd name="T7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1" h="458">
                <a:moveTo>
                  <a:pt x="411" y="458"/>
                </a:moveTo>
                <a:lnTo>
                  <a:pt x="0" y="230"/>
                </a:lnTo>
                <a:lnTo>
                  <a:pt x="411" y="0"/>
                </a:lnTo>
                <a:lnTo>
                  <a:pt x="411" y="45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9" name="Freeform 95"/>
          <p:cNvSpPr>
            <a:spLocks/>
          </p:cNvSpPr>
          <p:nvPr/>
        </p:nvSpPr>
        <p:spPr bwMode="auto">
          <a:xfrm rot="16200000" flipH="1" flipV="1">
            <a:off x="7931454" y="6394852"/>
            <a:ext cx="447157" cy="498292"/>
          </a:xfrm>
          <a:custGeom>
            <a:avLst/>
            <a:gdLst>
              <a:gd name="T0" fmla="*/ 411 w 411"/>
              <a:gd name="T1" fmla="*/ 458 h 458"/>
              <a:gd name="T2" fmla="*/ 0 w 411"/>
              <a:gd name="T3" fmla="*/ 230 h 458"/>
              <a:gd name="T4" fmla="*/ 411 w 411"/>
              <a:gd name="T5" fmla="*/ 0 h 458"/>
              <a:gd name="T6" fmla="*/ 411 w 411"/>
              <a:gd name="T7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1" h="458">
                <a:moveTo>
                  <a:pt x="411" y="458"/>
                </a:moveTo>
                <a:lnTo>
                  <a:pt x="0" y="230"/>
                </a:lnTo>
                <a:lnTo>
                  <a:pt x="411" y="0"/>
                </a:lnTo>
                <a:lnTo>
                  <a:pt x="411" y="458"/>
                </a:lnTo>
                <a:close/>
              </a:path>
            </a:pathLst>
          </a:custGeom>
          <a:solidFill>
            <a:srgbClr val="2980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0" name="Freeform 96"/>
          <p:cNvSpPr>
            <a:spLocks/>
          </p:cNvSpPr>
          <p:nvPr/>
        </p:nvSpPr>
        <p:spPr bwMode="auto">
          <a:xfrm rot="16200000" flipH="1" flipV="1">
            <a:off x="8178967" y="6395395"/>
            <a:ext cx="447157" cy="497204"/>
          </a:xfrm>
          <a:custGeom>
            <a:avLst/>
            <a:gdLst>
              <a:gd name="T0" fmla="*/ 0 w 411"/>
              <a:gd name="T1" fmla="*/ 0 h 457"/>
              <a:gd name="T2" fmla="*/ 411 w 411"/>
              <a:gd name="T3" fmla="*/ 227 h 457"/>
              <a:gd name="T4" fmla="*/ 0 w 411"/>
              <a:gd name="T5" fmla="*/ 457 h 457"/>
              <a:gd name="T6" fmla="*/ 0 w 411"/>
              <a:gd name="T7" fmla="*/ 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1" h="457">
                <a:moveTo>
                  <a:pt x="0" y="0"/>
                </a:moveTo>
                <a:lnTo>
                  <a:pt x="411" y="227"/>
                </a:lnTo>
                <a:lnTo>
                  <a:pt x="0" y="457"/>
                </a:lnTo>
                <a:lnTo>
                  <a:pt x="0" y="0"/>
                </a:lnTo>
                <a:close/>
              </a:path>
            </a:pathLst>
          </a:custGeom>
          <a:solidFill>
            <a:srgbClr val="A2CE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" name="Freeform 97"/>
          <p:cNvSpPr>
            <a:spLocks/>
          </p:cNvSpPr>
          <p:nvPr/>
        </p:nvSpPr>
        <p:spPr bwMode="auto">
          <a:xfrm rot="16200000" flipH="1" flipV="1">
            <a:off x="8802919" y="6526496"/>
            <a:ext cx="439541" cy="242618"/>
          </a:xfrm>
          <a:custGeom>
            <a:avLst/>
            <a:gdLst>
              <a:gd name="T0" fmla="*/ 0 w 404"/>
              <a:gd name="T1" fmla="*/ 0 h 223"/>
              <a:gd name="T2" fmla="*/ 404 w 404"/>
              <a:gd name="T3" fmla="*/ 223 h 223"/>
              <a:gd name="T4" fmla="*/ 404 w 404"/>
              <a:gd name="T5" fmla="*/ 0 h 223"/>
              <a:gd name="T6" fmla="*/ 0 w 404"/>
              <a:gd name="T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4" h="223">
                <a:moveTo>
                  <a:pt x="0" y="0"/>
                </a:moveTo>
                <a:lnTo>
                  <a:pt x="404" y="223"/>
                </a:lnTo>
                <a:lnTo>
                  <a:pt x="4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9" name="Título 1"/>
          <p:cNvSpPr txBox="1">
            <a:spLocks/>
          </p:cNvSpPr>
          <p:nvPr/>
        </p:nvSpPr>
        <p:spPr>
          <a:xfrm>
            <a:off x="1759026" y="1094228"/>
            <a:ext cx="5745567" cy="353538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dirty="0" smtClean="0">
                <a:solidFill>
                  <a:schemeClr val="accent3">
                    <a:lumMod val="50000"/>
                  </a:schemeClr>
                </a:solidFill>
                <a:latin typeface="Bahnschrift" panose="020B0502040204020203" pitchFamily="34" charset="0"/>
              </a:rPr>
              <a:t>Clúster</a:t>
            </a:r>
          </a:p>
          <a:p>
            <a:pPr algn="ctr"/>
            <a:endParaRPr lang="es-ES" sz="4800" b="1" dirty="0">
              <a:latin typeface="Bahnschrift" panose="020B0502040204020203" pitchFamily="34" charset="0"/>
            </a:endParaRPr>
          </a:p>
          <a:p>
            <a:pPr algn="ctr"/>
            <a:r>
              <a:rPr lang="es-ES" sz="4800" b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Big Data</a:t>
            </a:r>
          </a:p>
          <a:p>
            <a:pPr algn="ctr"/>
            <a:endParaRPr lang="es-ES" sz="48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ctr"/>
            <a:r>
              <a:rPr lang="es-ES" sz="4800" b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Madrid</a:t>
            </a:r>
          </a:p>
          <a:p>
            <a:pPr algn="ctr"/>
            <a:endParaRPr lang="es-ES" sz="48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" y="-19269"/>
            <a:ext cx="1208180" cy="1010765"/>
          </a:xfrm>
          <a:prstGeom prst="rect">
            <a:avLst/>
          </a:prstGeom>
        </p:spPr>
      </p:pic>
      <p:sp>
        <p:nvSpPr>
          <p:cNvPr id="106" name="Freeform 78"/>
          <p:cNvSpPr>
            <a:spLocks/>
          </p:cNvSpPr>
          <p:nvPr/>
        </p:nvSpPr>
        <p:spPr bwMode="auto">
          <a:xfrm rot="5400000" flipH="1" flipV="1">
            <a:off x="-97881" y="4135958"/>
            <a:ext cx="437365" cy="242618"/>
          </a:xfrm>
          <a:custGeom>
            <a:avLst/>
            <a:gdLst>
              <a:gd name="T0" fmla="*/ 0 w 402"/>
              <a:gd name="T1" fmla="*/ 0 h 223"/>
              <a:gd name="T2" fmla="*/ 402 w 402"/>
              <a:gd name="T3" fmla="*/ 223 h 223"/>
              <a:gd name="T4" fmla="*/ 402 w 402"/>
              <a:gd name="T5" fmla="*/ 0 h 223"/>
              <a:gd name="T6" fmla="*/ 0 w 402"/>
              <a:gd name="T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2" h="223">
                <a:moveTo>
                  <a:pt x="0" y="0"/>
                </a:moveTo>
                <a:lnTo>
                  <a:pt x="402" y="223"/>
                </a:lnTo>
                <a:lnTo>
                  <a:pt x="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7" name="Freeform 79"/>
          <p:cNvSpPr>
            <a:spLocks/>
          </p:cNvSpPr>
          <p:nvPr/>
        </p:nvSpPr>
        <p:spPr bwMode="auto">
          <a:xfrm rot="5400000" flipH="1" flipV="1">
            <a:off x="21797" y="3568037"/>
            <a:ext cx="448245" cy="492852"/>
          </a:xfrm>
          <a:custGeom>
            <a:avLst/>
            <a:gdLst>
              <a:gd name="T0" fmla="*/ 402 w 412"/>
              <a:gd name="T1" fmla="*/ 0 h 453"/>
              <a:gd name="T2" fmla="*/ 0 w 412"/>
              <a:gd name="T3" fmla="*/ 223 h 453"/>
              <a:gd name="T4" fmla="*/ 412 w 412"/>
              <a:gd name="T5" fmla="*/ 453 h 453"/>
              <a:gd name="T6" fmla="*/ 412 w 412"/>
              <a:gd name="T7" fmla="*/ 0 h 453"/>
              <a:gd name="T8" fmla="*/ 402 w 412"/>
              <a:gd name="T9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" h="453">
                <a:moveTo>
                  <a:pt x="402" y="0"/>
                </a:moveTo>
                <a:lnTo>
                  <a:pt x="0" y="223"/>
                </a:lnTo>
                <a:lnTo>
                  <a:pt x="412" y="453"/>
                </a:lnTo>
                <a:lnTo>
                  <a:pt x="412" y="0"/>
                </a:lnTo>
                <a:lnTo>
                  <a:pt x="402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8" name="Freeform 80"/>
          <p:cNvSpPr>
            <a:spLocks/>
          </p:cNvSpPr>
          <p:nvPr/>
        </p:nvSpPr>
        <p:spPr bwMode="auto">
          <a:xfrm rot="5400000" flipH="1" flipV="1">
            <a:off x="-97881" y="3698593"/>
            <a:ext cx="437365" cy="242618"/>
          </a:xfrm>
          <a:custGeom>
            <a:avLst/>
            <a:gdLst>
              <a:gd name="T0" fmla="*/ 0 w 402"/>
              <a:gd name="T1" fmla="*/ 0 h 223"/>
              <a:gd name="T2" fmla="*/ 0 w 402"/>
              <a:gd name="T3" fmla="*/ 223 h 223"/>
              <a:gd name="T4" fmla="*/ 402 w 402"/>
              <a:gd name="T5" fmla="*/ 0 h 223"/>
              <a:gd name="T6" fmla="*/ 0 w 402"/>
              <a:gd name="T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2" h="223">
                <a:moveTo>
                  <a:pt x="0" y="0"/>
                </a:moveTo>
                <a:lnTo>
                  <a:pt x="0" y="223"/>
                </a:lnTo>
                <a:lnTo>
                  <a:pt x="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2980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9" name="Freeform 81"/>
          <p:cNvSpPr>
            <a:spLocks/>
          </p:cNvSpPr>
          <p:nvPr/>
        </p:nvSpPr>
        <p:spPr bwMode="auto">
          <a:xfrm rot="5400000" flipH="1" flipV="1">
            <a:off x="22341" y="3120336"/>
            <a:ext cx="447157" cy="492852"/>
          </a:xfrm>
          <a:custGeom>
            <a:avLst/>
            <a:gdLst>
              <a:gd name="T0" fmla="*/ 0 w 411"/>
              <a:gd name="T1" fmla="*/ 0 h 453"/>
              <a:gd name="T2" fmla="*/ 0 w 411"/>
              <a:gd name="T3" fmla="*/ 453 h 453"/>
              <a:gd name="T4" fmla="*/ 411 w 411"/>
              <a:gd name="T5" fmla="*/ 223 h 453"/>
              <a:gd name="T6" fmla="*/ 9 w 411"/>
              <a:gd name="T7" fmla="*/ 0 h 453"/>
              <a:gd name="T8" fmla="*/ 0 w 411"/>
              <a:gd name="T9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453">
                <a:moveTo>
                  <a:pt x="0" y="0"/>
                </a:moveTo>
                <a:lnTo>
                  <a:pt x="0" y="453"/>
                </a:lnTo>
                <a:lnTo>
                  <a:pt x="411" y="223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2980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0" name="Freeform 82"/>
          <p:cNvSpPr>
            <a:spLocks/>
          </p:cNvSpPr>
          <p:nvPr/>
        </p:nvSpPr>
        <p:spPr bwMode="auto">
          <a:xfrm rot="5400000" flipH="1" flipV="1">
            <a:off x="266591" y="2670458"/>
            <a:ext cx="448245" cy="497204"/>
          </a:xfrm>
          <a:custGeom>
            <a:avLst/>
            <a:gdLst>
              <a:gd name="T0" fmla="*/ 0 w 412"/>
              <a:gd name="T1" fmla="*/ 0 h 457"/>
              <a:gd name="T2" fmla="*/ 412 w 412"/>
              <a:gd name="T3" fmla="*/ 230 h 457"/>
              <a:gd name="T4" fmla="*/ 0 w 412"/>
              <a:gd name="T5" fmla="*/ 457 h 457"/>
              <a:gd name="T6" fmla="*/ 0 w 412"/>
              <a:gd name="T7" fmla="*/ 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457">
                <a:moveTo>
                  <a:pt x="0" y="0"/>
                </a:moveTo>
                <a:lnTo>
                  <a:pt x="412" y="230"/>
                </a:lnTo>
                <a:lnTo>
                  <a:pt x="0" y="45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1" name="Freeform 83"/>
          <p:cNvSpPr>
            <a:spLocks/>
          </p:cNvSpPr>
          <p:nvPr/>
        </p:nvSpPr>
        <p:spPr bwMode="auto">
          <a:xfrm rot="5400000" flipH="1" flipV="1">
            <a:off x="21797" y="2672634"/>
            <a:ext cx="448245" cy="492852"/>
          </a:xfrm>
          <a:custGeom>
            <a:avLst/>
            <a:gdLst>
              <a:gd name="T0" fmla="*/ 402 w 412"/>
              <a:gd name="T1" fmla="*/ 0 h 453"/>
              <a:gd name="T2" fmla="*/ 0 w 412"/>
              <a:gd name="T3" fmla="*/ 223 h 453"/>
              <a:gd name="T4" fmla="*/ 412 w 412"/>
              <a:gd name="T5" fmla="*/ 453 h 453"/>
              <a:gd name="T6" fmla="*/ 412 w 412"/>
              <a:gd name="T7" fmla="*/ 0 h 453"/>
              <a:gd name="T8" fmla="*/ 402 w 412"/>
              <a:gd name="T9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" h="453">
                <a:moveTo>
                  <a:pt x="402" y="0"/>
                </a:moveTo>
                <a:lnTo>
                  <a:pt x="0" y="223"/>
                </a:lnTo>
                <a:lnTo>
                  <a:pt x="412" y="453"/>
                </a:lnTo>
                <a:lnTo>
                  <a:pt x="412" y="0"/>
                </a:lnTo>
                <a:lnTo>
                  <a:pt x="402" y="0"/>
                </a:lnTo>
                <a:close/>
              </a:path>
            </a:pathLst>
          </a:custGeom>
          <a:solidFill>
            <a:srgbClr val="A2CE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" name="Freeform 84"/>
          <p:cNvSpPr>
            <a:spLocks/>
          </p:cNvSpPr>
          <p:nvPr/>
        </p:nvSpPr>
        <p:spPr bwMode="auto">
          <a:xfrm rot="5400000" flipH="1" flipV="1">
            <a:off x="-97881" y="2803191"/>
            <a:ext cx="437365" cy="242618"/>
          </a:xfrm>
          <a:custGeom>
            <a:avLst/>
            <a:gdLst>
              <a:gd name="T0" fmla="*/ 0 w 402"/>
              <a:gd name="T1" fmla="*/ 0 h 223"/>
              <a:gd name="T2" fmla="*/ 0 w 402"/>
              <a:gd name="T3" fmla="*/ 223 h 223"/>
              <a:gd name="T4" fmla="*/ 402 w 402"/>
              <a:gd name="T5" fmla="*/ 0 h 223"/>
              <a:gd name="T6" fmla="*/ 0 w 402"/>
              <a:gd name="T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2" h="223">
                <a:moveTo>
                  <a:pt x="0" y="0"/>
                </a:moveTo>
                <a:lnTo>
                  <a:pt x="0" y="223"/>
                </a:lnTo>
                <a:lnTo>
                  <a:pt x="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3" name="Freeform 85"/>
          <p:cNvSpPr>
            <a:spLocks/>
          </p:cNvSpPr>
          <p:nvPr/>
        </p:nvSpPr>
        <p:spPr bwMode="auto">
          <a:xfrm rot="5400000" flipH="1" flipV="1">
            <a:off x="764882" y="2222215"/>
            <a:ext cx="447157" cy="498291"/>
          </a:xfrm>
          <a:custGeom>
            <a:avLst/>
            <a:gdLst>
              <a:gd name="T0" fmla="*/ 411 w 411"/>
              <a:gd name="T1" fmla="*/ 458 h 458"/>
              <a:gd name="T2" fmla="*/ 0 w 411"/>
              <a:gd name="T3" fmla="*/ 230 h 458"/>
              <a:gd name="T4" fmla="*/ 411 w 411"/>
              <a:gd name="T5" fmla="*/ 0 h 458"/>
              <a:gd name="T6" fmla="*/ 411 w 411"/>
              <a:gd name="T7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1" h="458">
                <a:moveTo>
                  <a:pt x="411" y="458"/>
                </a:moveTo>
                <a:lnTo>
                  <a:pt x="0" y="230"/>
                </a:lnTo>
                <a:lnTo>
                  <a:pt x="411" y="0"/>
                </a:lnTo>
                <a:lnTo>
                  <a:pt x="411" y="458"/>
                </a:lnTo>
                <a:close/>
              </a:path>
            </a:pathLst>
          </a:custGeom>
          <a:solidFill>
            <a:srgbClr val="2980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4" name="Freeform 86"/>
          <p:cNvSpPr>
            <a:spLocks/>
          </p:cNvSpPr>
          <p:nvPr/>
        </p:nvSpPr>
        <p:spPr bwMode="auto">
          <a:xfrm rot="5400000" flipH="1" flipV="1">
            <a:off x="517368" y="2222758"/>
            <a:ext cx="447157" cy="497204"/>
          </a:xfrm>
          <a:custGeom>
            <a:avLst/>
            <a:gdLst>
              <a:gd name="T0" fmla="*/ 0 w 411"/>
              <a:gd name="T1" fmla="*/ 0 h 457"/>
              <a:gd name="T2" fmla="*/ 411 w 411"/>
              <a:gd name="T3" fmla="*/ 227 h 457"/>
              <a:gd name="T4" fmla="*/ 0 w 411"/>
              <a:gd name="T5" fmla="*/ 457 h 457"/>
              <a:gd name="T6" fmla="*/ 0 w 411"/>
              <a:gd name="T7" fmla="*/ 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1" h="457">
                <a:moveTo>
                  <a:pt x="0" y="0"/>
                </a:moveTo>
                <a:lnTo>
                  <a:pt x="411" y="227"/>
                </a:lnTo>
                <a:lnTo>
                  <a:pt x="0" y="457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5" name="Freeform 88"/>
          <p:cNvSpPr>
            <a:spLocks/>
          </p:cNvSpPr>
          <p:nvPr/>
        </p:nvSpPr>
        <p:spPr bwMode="auto">
          <a:xfrm rot="5400000" flipH="1" flipV="1">
            <a:off x="-98969" y="2346243"/>
            <a:ext cx="439541" cy="242618"/>
          </a:xfrm>
          <a:custGeom>
            <a:avLst/>
            <a:gdLst>
              <a:gd name="T0" fmla="*/ 0 w 404"/>
              <a:gd name="T1" fmla="*/ 0 h 223"/>
              <a:gd name="T2" fmla="*/ 404 w 404"/>
              <a:gd name="T3" fmla="*/ 223 h 223"/>
              <a:gd name="T4" fmla="*/ 404 w 404"/>
              <a:gd name="T5" fmla="*/ 0 h 223"/>
              <a:gd name="T6" fmla="*/ 0 w 404"/>
              <a:gd name="T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4" h="223">
                <a:moveTo>
                  <a:pt x="0" y="0"/>
                </a:moveTo>
                <a:lnTo>
                  <a:pt x="404" y="223"/>
                </a:lnTo>
                <a:lnTo>
                  <a:pt x="404" y="0"/>
                </a:lnTo>
                <a:lnTo>
                  <a:pt x="0" y="0"/>
                </a:lnTo>
                <a:close/>
              </a:path>
            </a:pathLst>
          </a:custGeom>
          <a:solidFill>
            <a:srgbClr val="2980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6" name="Freeform 89"/>
          <p:cNvSpPr>
            <a:spLocks/>
          </p:cNvSpPr>
          <p:nvPr/>
        </p:nvSpPr>
        <p:spPr bwMode="auto">
          <a:xfrm rot="5400000" flipH="1" flipV="1">
            <a:off x="260607" y="3108913"/>
            <a:ext cx="448245" cy="492852"/>
          </a:xfrm>
          <a:custGeom>
            <a:avLst/>
            <a:gdLst>
              <a:gd name="T0" fmla="*/ 0 w 412"/>
              <a:gd name="T1" fmla="*/ 228 h 453"/>
              <a:gd name="T2" fmla="*/ 405 w 412"/>
              <a:gd name="T3" fmla="*/ 453 h 453"/>
              <a:gd name="T4" fmla="*/ 412 w 412"/>
              <a:gd name="T5" fmla="*/ 453 h 453"/>
              <a:gd name="T6" fmla="*/ 412 w 412"/>
              <a:gd name="T7" fmla="*/ 0 h 453"/>
              <a:gd name="T8" fmla="*/ 0 w 412"/>
              <a:gd name="T9" fmla="*/ 22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" h="453">
                <a:moveTo>
                  <a:pt x="0" y="228"/>
                </a:moveTo>
                <a:lnTo>
                  <a:pt x="405" y="453"/>
                </a:lnTo>
                <a:lnTo>
                  <a:pt x="412" y="453"/>
                </a:lnTo>
                <a:lnTo>
                  <a:pt x="412" y="0"/>
                </a:lnTo>
                <a:lnTo>
                  <a:pt x="0" y="22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" name="Freeform 90"/>
          <p:cNvSpPr>
            <a:spLocks/>
          </p:cNvSpPr>
          <p:nvPr/>
        </p:nvSpPr>
        <p:spPr bwMode="auto">
          <a:xfrm rot="5400000" flipH="1" flipV="1">
            <a:off x="764338" y="1774514"/>
            <a:ext cx="448245" cy="498291"/>
          </a:xfrm>
          <a:custGeom>
            <a:avLst/>
            <a:gdLst>
              <a:gd name="T0" fmla="*/ 0 w 412"/>
              <a:gd name="T1" fmla="*/ 0 h 458"/>
              <a:gd name="T2" fmla="*/ 412 w 412"/>
              <a:gd name="T3" fmla="*/ 230 h 458"/>
              <a:gd name="T4" fmla="*/ 0 w 412"/>
              <a:gd name="T5" fmla="*/ 458 h 458"/>
              <a:gd name="T6" fmla="*/ 0 w 412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458">
                <a:moveTo>
                  <a:pt x="0" y="0"/>
                </a:moveTo>
                <a:lnTo>
                  <a:pt x="412" y="230"/>
                </a:lnTo>
                <a:lnTo>
                  <a:pt x="0" y="458"/>
                </a:lnTo>
                <a:lnTo>
                  <a:pt x="0" y="0"/>
                </a:lnTo>
                <a:close/>
              </a:path>
            </a:pathLst>
          </a:custGeom>
          <a:solidFill>
            <a:srgbClr val="73B5E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8" name="Freeform 91"/>
          <p:cNvSpPr>
            <a:spLocks/>
          </p:cNvSpPr>
          <p:nvPr/>
        </p:nvSpPr>
        <p:spPr bwMode="auto">
          <a:xfrm rot="5400000" flipH="1" flipV="1">
            <a:off x="517303" y="1775056"/>
            <a:ext cx="448245" cy="497204"/>
          </a:xfrm>
          <a:custGeom>
            <a:avLst/>
            <a:gdLst>
              <a:gd name="T0" fmla="*/ 412 w 412"/>
              <a:gd name="T1" fmla="*/ 457 h 457"/>
              <a:gd name="T2" fmla="*/ 0 w 412"/>
              <a:gd name="T3" fmla="*/ 227 h 457"/>
              <a:gd name="T4" fmla="*/ 412 w 412"/>
              <a:gd name="T5" fmla="*/ 0 h 457"/>
              <a:gd name="T6" fmla="*/ 412 w 412"/>
              <a:gd name="T7" fmla="*/ 4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457">
                <a:moveTo>
                  <a:pt x="412" y="457"/>
                </a:moveTo>
                <a:lnTo>
                  <a:pt x="0" y="227"/>
                </a:lnTo>
                <a:lnTo>
                  <a:pt x="412" y="0"/>
                </a:lnTo>
                <a:lnTo>
                  <a:pt x="412" y="45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9" name="Freeform 92"/>
          <p:cNvSpPr>
            <a:spLocks/>
          </p:cNvSpPr>
          <p:nvPr/>
        </p:nvSpPr>
        <p:spPr bwMode="auto">
          <a:xfrm rot="5400000" flipH="1" flipV="1">
            <a:off x="21797" y="1777233"/>
            <a:ext cx="448245" cy="492852"/>
          </a:xfrm>
          <a:custGeom>
            <a:avLst/>
            <a:gdLst>
              <a:gd name="T0" fmla="*/ 402 w 412"/>
              <a:gd name="T1" fmla="*/ 0 h 453"/>
              <a:gd name="T2" fmla="*/ 0 w 412"/>
              <a:gd name="T3" fmla="*/ 223 h 453"/>
              <a:gd name="T4" fmla="*/ 412 w 412"/>
              <a:gd name="T5" fmla="*/ 453 h 453"/>
              <a:gd name="T6" fmla="*/ 412 w 412"/>
              <a:gd name="T7" fmla="*/ 0 h 453"/>
              <a:gd name="T8" fmla="*/ 402 w 412"/>
              <a:gd name="T9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" h="453">
                <a:moveTo>
                  <a:pt x="402" y="0"/>
                </a:moveTo>
                <a:lnTo>
                  <a:pt x="0" y="223"/>
                </a:lnTo>
                <a:lnTo>
                  <a:pt x="412" y="453"/>
                </a:lnTo>
                <a:lnTo>
                  <a:pt x="412" y="0"/>
                </a:lnTo>
                <a:lnTo>
                  <a:pt x="402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" name="Freeform 93"/>
          <p:cNvSpPr>
            <a:spLocks/>
          </p:cNvSpPr>
          <p:nvPr/>
        </p:nvSpPr>
        <p:spPr bwMode="auto">
          <a:xfrm rot="5400000" flipH="1" flipV="1">
            <a:off x="-97881" y="1907790"/>
            <a:ext cx="437365" cy="242618"/>
          </a:xfrm>
          <a:custGeom>
            <a:avLst/>
            <a:gdLst>
              <a:gd name="T0" fmla="*/ 0 w 402"/>
              <a:gd name="T1" fmla="*/ 0 h 223"/>
              <a:gd name="T2" fmla="*/ 0 w 402"/>
              <a:gd name="T3" fmla="*/ 223 h 223"/>
              <a:gd name="T4" fmla="*/ 402 w 402"/>
              <a:gd name="T5" fmla="*/ 0 h 223"/>
              <a:gd name="T6" fmla="*/ 0 w 402"/>
              <a:gd name="T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2" h="223">
                <a:moveTo>
                  <a:pt x="0" y="0"/>
                </a:moveTo>
                <a:lnTo>
                  <a:pt x="0" y="223"/>
                </a:lnTo>
                <a:lnTo>
                  <a:pt x="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1" name="Freeform 94"/>
          <p:cNvSpPr>
            <a:spLocks/>
          </p:cNvSpPr>
          <p:nvPr/>
        </p:nvSpPr>
        <p:spPr bwMode="auto">
          <a:xfrm rot="5400000" flipH="1" flipV="1">
            <a:off x="1238967" y="1325452"/>
            <a:ext cx="471636" cy="498291"/>
          </a:xfrm>
          <a:custGeom>
            <a:avLst/>
            <a:gdLst>
              <a:gd name="T0" fmla="*/ 411 w 411"/>
              <a:gd name="T1" fmla="*/ 458 h 458"/>
              <a:gd name="T2" fmla="*/ 0 w 411"/>
              <a:gd name="T3" fmla="*/ 230 h 458"/>
              <a:gd name="T4" fmla="*/ 411 w 411"/>
              <a:gd name="T5" fmla="*/ 0 h 458"/>
              <a:gd name="T6" fmla="*/ 411 w 411"/>
              <a:gd name="T7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1" h="458">
                <a:moveTo>
                  <a:pt x="411" y="458"/>
                </a:moveTo>
                <a:lnTo>
                  <a:pt x="0" y="230"/>
                </a:lnTo>
                <a:lnTo>
                  <a:pt x="411" y="0"/>
                </a:lnTo>
                <a:lnTo>
                  <a:pt x="411" y="45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2" name="Freeform 95"/>
          <p:cNvSpPr>
            <a:spLocks/>
          </p:cNvSpPr>
          <p:nvPr/>
        </p:nvSpPr>
        <p:spPr bwMode="auto">
          <a:xfrm rot="5400000" flipH="1" flipV="1">
            <a:off x="764882" y="1326813"/>
            <a:ext cx="447157" cy="498291"/>
          </a:xfrm>
          <a:custGeom>
            <a:avLst/>
            <a:gdLst>
              <a:gd name="T0" fmla="*/ 411 w 411"/>
              <a:gd name="T1" fmla="*/ 458 h 458"/>
              <a:gd name="T2" fmla="*/ 0 w 411"/>
              <a:gd name="T3" fmla="*/ 230 h 458"/>
              <a:gd name="T4" fmla="*/ 411 w 411"/>
              <a:gd name="T5" fmla="*/ 0 h 458"/>
              <a:gd name="T6" fmla="*/ 411 w 411"/>
              <a:gd name="T7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1" h="458">
                <a:moveTo>
                  <a:pt x="411" y="458"/>
                </a:moveTo>
                <a:lnTo>
                  <a:pt x="0" y="230"/>
                </a:lnTo>
                <a:lnTo>
                  <a:pt x="411" y="0"/>
                </a:lnTo>
                <a:lnTo>
                  <a:pt x="411" y="458"/>
                </a:lnTo>
                <a:close/>
              </a:path>
            </a:pathLst>
          </a:custGeom>
          <a:solidFill>
            <a:srgbClr val="2980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3" name="Freeform 96"/>
          <p:cNvSpPr>
            <a:spLocks/>
          </p:cNvSpPr>
          <p:nvPr/>
        </p:nvSpPr>
        <p:spPr bwMode="auto">
          <a:xfrm rot="5400000" flipH="1" flipV="1">
            <a:off x="517368" y="1327356"/>
            <a:ext cx="447157" cy="497204"/>
          </a:xfrm>
          <a:custGeom>
            <a:avLst/>
            <a:gdLst>
              <a:gd name="T0" fmla="*/ 0 w 411"/>
              <a:gd name="T1" fmla="*/ 0 h 457"/>
              <a:gd name="T2" fmla="*/ 411 w 411"/>
              <a:gd name="T3" fmla="*/ 227 h 457"/>
              <a:gd name="T4" fmla="*/ 0 w 411"/>
              <a:gd name="T5" fmla="*/ 457 h 457"/>
              <a:gd name="T6" fmla="*/ 0 w 411"/>
              <a:gd name="T7" fmla="*/ 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1" h="457">
                <a:moveTo>
                  <a:pt x="0" y="0"/>
                </a:moveTo>
                <a:lnTo>
                  <a:pt x="411" y="227"/>
                </a:lnTo>
                <a:lnTo>
                  <a:pt x="0" y="457"/>
                </a:lnTo>
                <a:lnTo>
                  <a:pt x="0" y="0"/>
                </a:lnTo>
                <a:close/>
              </a:path>
            </a:pathLst>
          </a:custGeom>
          <a:solidFill>
            <a:srgbClr val="A2CE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4" name="Freeform 97"/>
          <p:cNvSpPr>
            <a:spLocks/>
          </p:cNvSpPr>
          <p:nvPr/>
        </p:nvSpPr>
        <p:spPr bwMode="auto">
          <a:xfrm rot="5400000" flipH="1" flipV="1">
            <a:off x="-98969" y="1450841"/>
            <a:ext cx="439541" cy="242618"/>
          </a:xfrm>
          <a:custGeom>
            <a:avLst/>
            <a:gdLst>
              <a:gd name="T0" fmla="*/ 0 w 404"/>
              <a:gd name="T1" fmla="*/ 0 h 223"/>
              <a:gd name="T2" fmla="*/ 404 w 404"/>
              <a:gd name="T3" fmla="*/ 223 h 223"/>
              <a:gd name="T4" fmla="*/ 404 w 404"/>
              <a:gd name="T5" fmla="*/ 0 h 223"/>
              <a:gd name="T6" fmla="*/ 0 w 404"/>
              <a:gd name="T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4" h="223">
                <a:moveTo>
                  <a:pt x="0" y="0"/>
                </a:moveTo>
                <a:lnTo>
                  <a:pt x="404" y="223"/>
                </a:lnTo>
                <a:lnTo>
                  <a:pt x="4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5" name="Freeform 98"/>
          <p:cNvSpPr>
            <a:spLocks/>
          </p:cNvSpPr>
          <p:nvPr/>
        </p:nvSpPr>
        <p:spPr bwMode="auto">
          <a:xfrm rot="5400000" flipH="1" flipV="1">
            <a:off x="1264262" y="880744"/>
            <a:ext cx="444981" cy="498291"/>
          </a:xfrm>
          <a:custGeom>
            <a:avLst/>
            <a:gdLst>
              <a:gd name="T0" fmla="*/ 0 w 409"/>
              <a:gd name="T1" fmla="*/ 0 h 458"/>
              <a:gd name="T2" fmla="*/ 409 w 409"/>
              <a:gd name="T3" fmla="*/ 230 h 458"/>
              <a:gd name="T4" fmla="*/ 0 w 409"/>
              <a:gd name="T5" fmla="*/ 458 h 458"/>
              <a:gd name="T6" fmla="*/ 0 w 409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9" h="458">
                <a:moveTo>
                  <a:pt x="0" y="0"/>
                </a:moveTo>
                <a:lnTo>
                  <a:pt x="409" y="230"/>
                </a:lnTo>
                <a:lnTo>
                  <a:pt x="0" y="458"/>
                </a:lnTo>
                <a:lnTo>
                  <a:pt x="0" y="0"/>
                </a:lnTo>
                <a:close/>
              </a:path>
            </a:pathLst>
          </a:custGeom>
          <a:solidFill>
            <a:srgbClr val="2980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6" name="Freeform 99"/>
          <p:cNvSpPr>
            <a:spLocks/>
          </p:cNvSpPr>
          <p:nvPr/>
        </p:nvSpPr>
        <p:spPr bwMode="auto">
          <a:xfrm rot="5400000" flipH="1" flipV="1">
            <a:off x="1016204" y="880744"/>
            <a:ext cx="444981" cy="498291"/>
          </a:xfrm>
          <a:custGeom>
            <a:avLst/>
            <a:gdLst>
              <a:gd name="T0" fmla="*/ 409 w 409"/>
              <a:gd name="T1" fmla="*/ 458 h 458"/>
              <a:gd name="T2" fmla="*/ 0 w 409"/>
              <a:gd name="T3" fmla="*/ 228 h 458"/>
              <a:gd name="T4" fmla="*/ 409 w 409"/>
              <a:gd name="T5" fmla="*/ 0 h 458"/>
              <a:gd name="T6" fmla="*/ 409 w 409"/>
              <a:gd name="T7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9" h="458">
                <a:moveTo>
                  <a:pt x="409" y="458"/>
                </a:moveTo>
                <a:lnTo>
                  <a:pt x="0" y="228"/>
                </a:lnTo>
                <a:lnTo>
                  <a:pt x="409" y="0"/>
                </a:lnTo>
                <a:lnTo>
                  <a:pt x="409" y="45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7" name="Freeform 101"/>
          <p:cNvSpPr>
            <a:spLocks/>
          </p:cNvSpPr>
          <p:nvPr/>
        </p:nvSpPr>
        <p:spPr bwMode="auto">
          <a:xfrm rot="5400000" flipH="1" flipV="1">
            <a:off x="268223" y="881287"/>
            <a:ext cx="444981" cy="497204"/>
          </a:xfrm>
          <a:custGeom>
            <a:avLst/>
            <a:gdLst>
              <a:gd name="T0" fmla="*/ 0 w 409"/>
              <a:gd name="T1" fmla="*/ 0 h 457"/>
              <a:gd name="T2" fmla="*/ 409 w 409"/>
              <a:gd name="T3" fmla="*/ 230 h 457"/>
              <a:gd name="T4" fmla="*/ 0 w 409"/>
              <a:gd name="T5" fmla="*/ 457 h 457"/>
              <a:gd name="T6" fmla="*/ 0 w 409"/>
              <a:gd name="T7" fmla="*/ 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9" h="457">
                <a:moveTo>
                  <a:pt x="0" y="0"/>
                </a:moveTo>
                <a:lnTo>
                  <a:pt x="409" y="230"/>
                </a:lnTo>
                <a:lnTo>
                  <a:pt x="0" y="457"/>
                </a:lnTo>
                <a:lnTo>
                  <a:pt x="0" y="0"/>
                </a:lnTo>
                <a:close/>
              </a:path>
            </a:pathLst>
          </a:custGeom>
          <a:solidFill>
            <a:srgbClr val="2980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8" name="Freeform 102"/>
          <p:cNvSpPr>
            <a:spLocks/>
          </p:cNvSpPr>
          <p:nvPr/>
        </p:nvSpPr>
        <p:spPr bwMode="auto">
          <a:xfrm rot="5400000" flipH="1" flipV="1">
            <a:off x="23429" y="883463"/>
            <a:ext cx="444981" cy="492852"/>
          </a:xfrm>
          <a:custGeom>
            <a:avLst/>
            <a:gdLst>
              <a:gd name="T0" fmla="*/ 402 w 409"/>
              <a:gd name="T1" fmla="*/ 0 h 453"/>
              <a:gd name="T2" fmla="*/ 0 w 409"/>
              <a:gd name="T3" fmla="*/ 223 h 453"/>
              <a:gd name="T4" fmla="*/ 409 w 409"/>
              <a:gd name="T5" fmla="*/ 453 h 453"/>
              <a:gd name="T6" fmla="*/ 409 w 409"/>
              <a:gd name="T7" fmla="*/ 0 h 453"/>
              <a:gd name="T8" fmla="*/ 402 w 409"/>
              <a:gd name="T9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9" h="453">
                <a:moveTo>
                  <a:pt x="402" y="0"/>
                </a:moveTo>
                <a:lnTo>
                  <a:pt x="0" y="223"/>
                </a:lnTo>
                <a:lnTo>
                  <a:pt x="409" y="453"/>
                </a:lnTo>
                <a:lnTo>
                  <a:pt x="409" y="0"/>
                </a:lnTo>
                <a:lnTo>
                  <a:pt x="40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9" name="Freeform 103"/>
          <p:cNvSpPr>
            <a:spLocks/>
          </p:cNvSpPr>
          <p:nvPr/>
        </p:nvSpPr>
        <p:spPr bwMode="auto">
          <a:xfrm rot="5400000" flipH="1" flipV="1">
            <a:off x="-97881" y="1012387"/>
            <a:ext cx="437365" cy="242618"/>
          </a:xfrm>
          <a:custGeom>
            <a:avLst/>
            <a:gdLst>
              <a:gd name="T0" fmla="*/ 0 w 402"/>
              <a:gd name="T1" fmla="*/ 0 h 223"/>
              <a:gd name="T2" fmla="*/ 0 w 402"/>
              <a:gd name="T3" fmla="*/ 223 h 223"/>
              <a:gd name="T4" fmla="*/ 402 w 402"/>
              <a:gd name="T5" fmla="*/ 0 h 223"/>
              <a:gd name="T6" fmla="*/ 0 w 402"/>
              <a:gd name="T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2" h="223">
                <a:moveTo>
                  <a:pt x="0" y="0"/>
                </a:moveTo>
                <a:lnTo>
                  <a:pt x="0" y="223"/>
                </a:lnTo>
                <a:lnTo>
                  <a:pt x="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A2CE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1" name="Freeform 105"/>
          <p:cNvSpPr>
            <a:spLocks/>
          </p:cNvSpPr>
          <p:nvPr/>
        </p:nvSpPr>
        <p:spPr bwMode="auto">
          <a:xfrm rot="5400000" flipH="1" flipV="1">
            <a:off x="764338" y="434131"/>
            <a:ext cx="448245" cy="498291"/>
          </a:xfrm>
          <a:custGeom>
            <a:avLst/>
            <a:gdLst>
              <a:gd name="T0" fmla="*/ 412 w 412"/>
              <a:gd name="T1" fmla="*/ 458 h 458"/>
              <a:gd name="T2" fmla="*/ 0 w 412"/>
              <a:gd name="T3" fmla="*/ 230 h 458"/>
              <a:gd name="T4" fmla="*/ 412 w 412"/>
              <a:gd name="T5" fmla="*/ 0 h 458"/>
              <a:gd name="T6" fmla="*/ 412 w 412"/>
              <a:gd name="T7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458">
                <a:moveTo>
                  <a:pt x="412" y="458"/>
                </a:moveTo>
                <a:lnTo>
                  <a:pt x="0" y="230"/>
                </a:lnTo>
                <a:lnTo>
                  <a:pt x="412" y="0"/>
                </a:lnTo>
                <a:lnTo>
                  <a:pt x="412" y="458"/>
                </a:lnTo>
                <a:close/>
              </a:path>
            </a:pathLst>
          </a:custGeom>
          <a:solidFill>
            <a:srgbClr val="2980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2" name="Freeform 106"/>
          <p:cNvSpPr>
            <a:spLocks/>
          </p:cNvSpPr>
          <p:nvPr/>
        </p:nvSpPr>
        <p:spPr bwMode="auto">
          <a:xfrm rot="5400000" flipH="1" flipV="1">
            <a:off x="516824" y="434674"/>
            <a:ext cx="448245" cy="497204"/>
          </a:xfrm>
          <a:custGeom>
            <a:avLst/>
            <a:gdLst>
              <a:gd name="T0" fmla="*/ 0 w 412"/>
              <a:gd name="T1" fmla="*/ 0 h 457"/>
              <a:gd name="T2" fmla="*/ 412 w 412"/>
              <a:gd name="T3" fmla="*/ 227 h 457"/>
              <a:gd name="T4" fmla="*/ 0 w 412"/>
              <a:gd name="T5" fmla="*/ 457 h 457"/>
              <a:gd name="T6" fmla="*/ 0 w 412"/>
              <a:gd name="T7" fmla="*/ 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457">
                <a:moveTo>
                  <a:pt x="0" y="0"/>
                </a:moveTo>
                <a:lnTo>
                  <a:pt x="412" y="227"/>
                </a:lnTo>
                <a:lnTo>
                  <a:pt x="0" y="457"/>
                </a:lnTo>
                <a:lnTo>
                  <a:pt x="0" y="0"/>
                </a:lnTo>
                <a:close/>
              </a:path>
            </a:pathLst>
          </a:custGeom>
          <a:solidFill>
            <a:srgbClr val="A2CE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3" name="Freeform 107"/>
          <p:cNvSpPr>
            <a:spLocks/>
          </p:cNvSpPr>
          <p:nvPr/>
        </p:nvSpPr>
        <p:spPr bwMode="auto">
          <a:xfrm rot="5400000" flipH="1" flipV="1">
            <a:off x="266591" y="434674"/>
            <a:ext cx="448245" cy="497204"/>
          </a:xfrm>
          <a:custGeom>
            <a:avLst/>
            <a:gdLst>
              <a:gd name="T0" fmla="*/ 412 w 412"/>
              <a:gd name="T1" fmla="*/ 457 h 457"/>
              <a:gd name="T2" fmla="*/ 0 w 412"/>
              <a:gd name="T3" fmla="*/ 230 h 457"/>
              <a:gd name="T4" fmla="*/ 412 w 412"/>
              <a:gd name="T5" fmla="*/ 0 h 457"/>
              <a:gd name="T6" fmla="*/ 412 w 412"/>
              <a:gd name="T7" fmla="*/ 4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457">
                <a:moveTo>
                  <a:pt x="412" y="457"/>
                </a:moveTo>
                <a:lnTo>
                  <a:pt x="0" y="230"/>
                </a:lnTo>
                <a:lnTo>
                  <a:pt x="412" y="0"/>
                </a:lnTo>
                <a:lnTo>
                  <a:pt x="412" y="45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4" name="Freeform 108"/>
          <p:cNvSpPr>
            <a:spLocks/>
          </p:cNvSpPr>
          <p:nvPr/>
        </p:nvSpPr>
        <p:spPr bwMode="auto">
          <a:xfrm rot="5400000" flipH="1" flipV="1">
            <a:off x="21797" y="436850"/>
            <a:ext cx="448245" cy="492852"/>
          </a:xfrm>
          <a:custGeom>
            <a:avLst/>
            <a:gdLst>
              <a:gd name="T0" fmla="*/ 0 w 412"/>
              <a:gd name="T1" fmla="*/ 0 h 453"/>
              <a:gd name="T2" fmla="*/ 0 w 412"/>
              <a:gd name="T3" fmla="*/ 453 h 453"/>
              <a:gd name="T4" fmla="*/ 412 w 412"/>
              <a:gd name="T5" fmla="*/ 223 h 453"/>
              <a:gd name="T6" fmla="*/ 10 w 412"/>
              <a:gd name="T7" fmla="*/ 0 h 453"/>
              <a:gd name="T8" fmla="*/ 0 w 412"/>
              <a:gd name="T9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" h="453">
                <a:moveTo>
                  <a:pt x="0" y="0"/>
                </a:moveTo>
                <a:lnTo>
                  <a:pt x="0" y="453"/>
                </a:lnTo>
                <a:lnTo>
                  <a:pt x="412" y="223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2980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5" name="Freeform 109"/>
          <p:cNvSpPr>
            <a:spLocks/>
          </p:cNvSpPr>
          <p:nvPr/>
        </p:nvSpPr>
        <p:spPr bwMode="auto">
          <a:xfrm rot="5400000" flipH="1" flipV="1">
            <a:off x="-97881" y="556527"/>
            <a:ext cx="437365" cy="242618"/>
          </a:xfrm>
          <a:custGeom>
            <a:avLst/>
            <a:gdLst>
              <a:gd name="T0" fmla="*/ 0 w 402"/>
              <a:gd name="T1" fmla="*/ 0 h 223"/>
              <a:gd name="T2" fmla="*/ 402 w 402"/>
              <a:gd name="T3" fmla="*/ 223 h 223"/>
              <a:gd name="T4" fmla="*/ 402 w 402"/>
              <a:gd name="T5" fmla="*/ 0 h 223"/>
              <a:gd name="T6" fmla="*/ 0 w 402"/>
              <a:gd name="T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2" h="223">
                <a:moveTo>
                  <a:pt x="0" y="0"/>
                </a:moveTo>
                <a:lnTo>
                  <a:pt x="402" y="223"/>
                </a:lnTo>
                <a:lnTo>
                  <a:pt x="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6" name="Freeform 112"/>
          <p:cNvSpPr>
            <a:spLocks/>
          </p:cNvSpPr>
          <p:nvPr/>
        </p:nvSpPr>
        <p:spPr bwMode="auto">
          <a:xfrm rot="5400000" flipH="1" flipV="1">
            <a:off x="517368" y="-13027"/>
            <a:ext cx="447157" cy="497204"/>
          </a:xfrm>
          <a:custGeom>
            <a:avLst/>
            <a:gdLst>
              <a:gd name="T0" fmla="*/ 411 w 411"/>
              <a:gd name="T1" fmla="*/ 457 h 457"/>
              <a:gd name="T2" fmla="*/ 0 w 411"/>
              <a:gd name="T3" fmla="*/ 227 h 457"/>
              <a:gd name="T4" fmla="*/ 411 w 411"/>
              <a:gd name="T5" fmla="*/ 0 h 457"/>
              <a:gd name="T6" fmla="*/ 411 w 411"/>
              <a:gd name="T7" fmla="*/ 4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1" h="457">
                <a:moveTo>
                  <a:pt x="411" y="457"/>
                </a:moveTo>
                <a:lnTo>
                  <a:pt x="0" y="227"/>
                </a:lnTo>
                <a:lnTo>
                  <a:pt x="411" y="0"/>
                </a:lnTo>
                <a:lnTo>
                  <a:pt x="411" y="457"/>
                </a:lnTo>
                <a:close/>
              </a:path>
            </a:pathLst>
          </a:custGeom>
          <a:solidFill>
            <a:srgbClr val="A2CE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7" name="Freeform 113"/>
          <p:cNvSpPr>
            <a:spLocks/>
          </p:cNvSpPr>
          <p:nvPr/>
        </p:nvSpPr>
        <p:spPr bwMode="auto">
          <a:xfrm rot="5400000" flipH="1" flipV="1">
            <a:off x="22341" y="-10851"/>
            <a:ext cx="447157" cy="492852"/>
          </a:xfrm>
          <a:custGeom>
            <a:avLst/>
            <a:gdLst>
              <a:gd name="T0" fmla="*/ 404 w 411"/>
              <a:gd name="T1" fmla="*/ 0 h 453"/>
              <a:gd name="T2" fmla="*/ 0 w 411"/>
              <a:gd name="T3" fmla="*/ 223 h 453"/>
              <a:gd name="T4" fmla="*/ 411 w 411"/>
              <a:gd name="T5" fmla="*/ 453 h 453"/>
              <a:gd name="T6" fmla="*/ 411 w 411"/>
              <a:gd name="T7" fmla="*/ 0 h 453"/>
              <a:gd name="T8" fmla="*/ 404 w 411"/>
              <a:gd name="T9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453">
                <a:moveTo>
                  <a:pt x="404" y="0"/>
                </a:moveTo>
                <a:lnTo>
                  <a:pt x="0" y="223"/>
                </a:lnTo>
                <a:lnTo>
                  <a:pt x="411" y="453"/>
                </a:lnTo>
                <a:lnTo>
                  <a:pt x="411" y="0"/>
                </a:lnTo>
                <a:lnTo>
                  <a:pt x="404" y="0"/>
                </a:lnTo>
                <a:close/>
              </a:path>
            </a:pathLst>
          </a:custGeom>
          <a:solidFill>
            <a:srgbClr val="2980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8" name="Freeform 114"/>
          <p:cNvSpPr>
            <a:spLocks/>
          </p:cNvSpPr>
          <p:nvPr/>
        </p:nvSpPr>
        <p:spPr bwMode="auto">
          <a:xfrm rot="5400000" flipH="1" flipV="1">
            <a:off x="-98969" y="118074"/>
            <a:ext cx="439541" cy="242618"/>
          </a:xfrm>
          <a:custGeom>
            <a:avLst/>
            <a:gdLst>
              <a:gd name="T0" fmla="*/ 0 w 404"/>
              <a:gd name="T1" fmla="*/ 0 h 223"/>
              <a:gd name="T2" fmla="*/ 0 w 404"/>
              <a:gd name="T3" fmla="*/ 223 h 223"/>
              <a:gd name="T4" fmla="*/ 404 w 404"/>
              <a:gd name="T5" fmla="*/ 0 h 223"/>
              <a:gd name="T6" fmla="*/ 0 w 404"/>
              <a:gd name="T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4" h="223">
                <a:moveTo>
                  <a:pt x="0" y="0"/>
                </a:moveTo>
                <a:lnTo>
                  <a:pt x="0" y="223"/>
                </a:lnTo>
                <a:lnTo>
                  <a:pt x="404" y="0"/>
                </a:lnTo>
                <a:lnTo>
                  <a:pt x="0" y="0"/>
                </a:lnTo>
                <a:close/>
              </a:path>
            </a:pathLst>
          </a:custGeom>
          <a:solidFill>
            <a:srgbClr val="A2CE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9" name="Freeform 100"/>
          <p:cNvSpPr>
            <a:spLocks/>
          </p:cNvSpPr>
          <p:nvPr/>
        </p:nvSpPr>
        <p:spPr bwMode="auto">
          <a:xfrm rot="5400000" flipH="1" flipV="1">
            <a:off x="765969" y="880743"/>
            <a:ext cx="444980" cy="498292"/>
          </a:xfrm>
          <a:custGeom>
            <a:avLst/>
            <a:gdLst>
              <a:gd name="T0" fmla="*/ 0 w 409"/>
              <a:gd name="T1" fmla="*/ 0 h 458"/>
              <a:gd name="T2" fmla="*/ 409 w 409"/>
              <a:gd name="T3" fmla="*/ 230 h 458"/>
              <a:gd name="T4" fmla="*/ 0 w 409"/>
              <a:gd name="T5" fmla="*/ 458 h 458"/>
              <a:gd name="T6" fmla="*/ 0 w 409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9" h="458">
                <a:moveTo>
                  <a:pt x="0" y="0"/>
                </a:moveTo>
                <a:lnTo>
                  <a:pt x="409" y="230"/>
                </a:lnTo>
                <a:lnTo>
                  <a:pt x="0" y="458"/>
                </a:lnTo>
                <a:lnTo>
                  <a:pt x="0" y="0"/>
                </a:lnTo>
                <a:close/>
              </a:path>
            </a:pathLst>
          </a:custGeom>
          <a:solidFill>
            <a:srgbClr val="1F608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" name="Freeform 87"/>
          <p:cNvSpPr>
            <a:spLocks/>
          </p:cNvSpPr>
          <p:nvPr/>
        </p:nvSpPr>
        <p:spPr bwMode="auto">
          <a:xfrm rot="5400000" flipH="1" flipV="1">
            <a:off x="22341" y="2224934"/>
            <a:ext cx="447157" cy="492852"/>
          </a:xfrm>
          <a:custGeom>
            <a:avLst/>
            <a:gdLst>
              <a:gd name="T0" fmla="*/ 0 w 411"/>
              <a:gd name="T1" fmla="*/ 0 h 453"/>
              <a:gd name="T2" fmla="*/ 0 w 411"/>
              <a:gd name="T3" fmla="*/ 453 h 453"/>
              <a:gd name="T4" fmla="*/ 411 w 411"/>
              <a:gd name="T5" fmla="*/ 223 h 453"/>
              <a:gd name="T6" fmla="*/ 7 w 411"/>
              <a:gd name="T7" fmla="*/ 0 h 453"/>
              <a:gd name="T8" fmla="*/ 0 w 411"/>
              <a:gd name="T9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453">
                <a:moveTo>
                  <a:pt x="0" y="0"/>
                </a:moveTo>
                <a:lnTo>
                  <a:pt x="0" y="453"/>
                </a:lnTo>
                <a:lnTo>
                  <a:pt x="411" y="223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1" name="Freeform 111"/>
          <p:cNvSpPr>
            <a:spLocks/>
          </p:cNvSpPr>
          <p:nvPr/>
        </p:nvSpPr>
        <p:spPr bwMode="auto">
          <a:xfrm rot="5400000" flipH="1" flipV="1">
            <a:off x="764883" y="-13570"/>
            <a:ext cx="447157" cy="498292"/>
          </a:xfrm>
          <a:custGeom>
            <a:avLst/>
            <a:gdLst>
              <a:gd name="T0" fmla="*/ 0 w 411"/>
              <a:gd name="T1" fmla="*/ 0 h 458"/>
              <a:gd name="T2" fmla="*/ 411 w 411"/>
              <a:gd name="T3" fmla="*/ 230 h 458"/>
              <a:gd name="T4" fmla="*/ 0 w 411"/>
              <a:gd name="T5" fmla="*/ 458 h 458"/>
              <a:gd name="T6" fmla="*/ 0 w 411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1" h="458">
                <a:moveTo>
                  <a:pt x="0" y="0"/>
                </a:moveTo>
                <a:lnTo>
                  <a:pt x="411" y="230"/>
                </a:lnTo>
                <a:lnTo>
                  <a:pt x="0" y="458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2" name="Freeform 104"/>
          <p:cNvSpPr>
            <a:spLocks/>
          </p:cNvSpPr>
          <p:nvPr/>
        </p:nvSpPr>
        <p:spPr bwMode="auto">
          <a:xfrm rot="5400000" flipH="1" flipV="1">
            <a:off x="1002604" y="1779953"/>
            <a:ext cx="448245" cy="498291"/>
          </a:xfrm>
          <a:custGeom>
            <a:avLst/>
            <a:gdLst>
              <a:gd name="T0" fmla="*/ 412 w 412"/>
              <a:gd name="T1" fmla="*/ 458 h 458"/>
              <a:gd name="T2" fmla="*/ 0 w 412"/>
              <a:gd name="T3" fmla="*/ 230 h 458"/>
              <a:gd name="T4" fmla="*/ 412 w 412"/>
              <a:gd name="T5" fmla="*/ 0 h 458"/>
              <a:gd name="T6" fmla="*/ 412 w 412"/>
              <a:gd name="T7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458">
                <a:moveTo>
                  <a:pt x="412" y="458"/>
                </a:moveTo>
                <a:lnTo>
                  <a:pt x="0" y="230"/>
                </a:lnTo>
                <a:lnTo>
                  <a:pt x="412" y="0"/>
                </a:lnTo>
                <a:lnTo>
                  <a:pt x="412" y="45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" name="Freeform 104"/>
          <p:cNvSpPr>
            <a:spLocks/>
          </p:cNvSpPr>
          <p:nvPr/>
        </p:nvSpPr>
        <p:spPr bwMode="auto">
          <a:xfrm rot="5400000" flipH="1" flipV="1">
            <a:off x="7678294" y="6403011"/>
            <a:ext cx="448245" cy="498291"/>
          </a:xfrm>
          <a:custGeom>
            <a:avLst/>
            <a:gdLst>
              <a:gd name="T0" fmla="*/ 412 w 412"/>
              <a:gd name="T1" fmla="*/ 458 h 458"/>
              <a:gd name="T2" fmla="*/ 0 w 412"/>
              <a:gd name="T3" fmla="*/ 230 h 458"/>
              <a:gd name="T4" fmla="*/ 412 w 412"/>
              <a:gd name="T5" fmla="*/ 0 h 458"/>
              <a:gd name="T6" fmla="*/ 412 w 412"/>
              <a:gd name="T7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458">
                <a:moveTo>
                  <a:pt x="412" y="458"/>
                </a:moveTo>
                <a:lnTo>
                  <a:pt x="0" y="230"/>
                </a:lnTo>
                <a:lnTo>
                  <a:pt x="412" y="0"/>
                </a:lnTo>
                <a:lnTo>
                  <a:pt x="412" y="458"/>
                </a:lnTo>
                <a:close/>
              </a:path>
            </a:pathLst>
          </a:custGeom>
          <a:solidFill>
            <a:srgbClr val="1F608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" name="Freeform 89"/>
          <p:cNvSpPr>
            <a:spLocks/>
          </p:cNvSpPr>
          <p:nvPr/>
        </p:nvSpPr>
        <p:spPr bwMode="auto">
          <a:xfrm rot="5400000" flipH="1" flipV="1">
            <a:off x="8422676" y="5938991"/>
            <a:ext cx="448245" cy="492852"/>
          </a:xfrm>
          <a:custGeom>
            <a:avLst/>
            <a:gdLst>
              <a:gd name="T0" fmla="*/ 0 w 412"/>
              <a:gd name="T1" fmla="*/ 228 h 453"/>
              <a:gd name="T2" fmla="*/ 405 w 412"/>
              <a:gd name="T3" fmla="*/ 453 h 453"/>
              <a:gd name="T4" fmla="*/ 412 w 412"/>
              <a:gd name="T5" fmla="*/ 453 h 453"/>
              <a:gd name="T6" fmla="*/ 412 w 412"/>
              <a:gd name="T7" fmla="*/ 0 h 453"/>
              <a:gd name="T8" fmla="*/ 0 w 412"/>
              <a:gd name="T9" fmla="*/ 22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" h="453">
                <a:moveTo>
                  <a:pt x="0" y="228"/>
                </a:moveTo>
                <a:lnTo>
                  <a:pt x="405" y="453"/>
                </a:lnTo>
                <a:lnTo>
                  <a:pt x="412" y="453"/>
                </a:lnTo>
                <a:lnTo>
                  <a:pt x="412" y="0"/>
                </a:lnTo>
                <a:lnTo>
                  <a:pt x="0" y="22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7" name="Freeform 86"/>
          <p:cNvSpPr>
            <a:spLocks/>
          </p:cNvSpPr>
          <p:nvPr/>
        </p:nvSpPr>
        <p:spPr bwMode="auto">
          <a:xfrm rot="5400000" flipH="1" flipV="1">
            <a:off x="7688832" y="5962035"/>
            <a:ext cx="447157" cy="497204"/>
          </a:xfrm>
          <a:custGeom>
            <a:avLst/>
            <a:gdLst>
              <a:gd name="T0" fmla="*/ 0 w 411"/>
              <a:gd name="T1" fmla="*/ 0 h 457"/>
              <a:gd name="T2" fmla="*/ 411 w 411"/>
              <a:gd name="T3" fmla="*/ 227 h 457"/>
              <a:gd name="T4" fmla="*/ 0 w 411"/>
              <a:gd name="T5" fmla="*/ 457 h 457"/>
              <a:gd name="T6" fmla="*/ 0 w 411"/>
              <a:gd name="T7" fmla="*/ 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1" h="457">
                <a:moveTo>
                  <a:pt x="0" y="0"/>
                </a:moveTo>
                <a:lnTo>
                  <a:pt x="411" y="227"/>
                </a:lnTo>
                <a:lnTo>
                  <a:pt x="0" y="457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8" name="Freeform 104"/>
          <p:cNvSpPr>
            <a:spLocks/>
          </p:cNvSpPr>
          <p:nvPr/>
        </p:nvSpPr>
        <p:spPr bwMode="auto">
          <a:xfrm rot="5400000" flipH="1" flipV="1">
            <a:off x="272031" y="2228541"/>
            <a:ext cx="448245" cy="498291"/>
          </a:xfrm>
          <a:custGeom>
            <a:avLst/>
            <a:gdLst>
              <a:gd name="T0" fmla="*/ 412 w 412"/>
              <a:gd name="T1" fmla="*/ 458 h 458"/>
              <a:gd name="T2" fmla="*/ 0 w 412"/>
              <a:gd name="T3" fmla="*/ 230 h 458"/>
              <a:gd name="T4" fmla="*/ 412 w 412"/>
              <a:gd name="T5" fmla="*/ 0 h 458"/>
              <a:gd name="T6" fmla="*/ 412 w 412"/>
              <a:gd name="T7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458">
                <a:moveTo>
                  <a:pt x="412" y="458"/>
                </a:moveTo>
                <a:lnTo>
                  <a:pt x="0" y="230"/>
                </a:lnTo>
                <a:lnTo>
                  <a:pt x="412" y="0"/>
                </a:lnTo>
                <a:lnTo>
                  <a:pt x="412" y="45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0" name="Freeform 104"/>
          <p:cNvSpPr>
            <a:spLocks/>
          </p:cNvSpPr>
          <p:nvPr/>
        </p:nvSpPr>
        <p:spPr bwMode="auto">
          <a:xfrm rot="5400000" flipH="1" flipV="1">
            <a:off x="274749" y="1315158"/>
            <a:ext cx="448245" cy="498291"/>
          </a:xfrm>
          <a:custGeom>
            <a:avLst/>
            <a:gdLst>
              <a:gd name="T0" fmla="*/ 412 w 412"/>
              <a:gd name="T1" fmla="*/ 458 h 458"/>
              <a:gd name="T2" fmla="*/ 0 w 412"/>
              <a:gd name="T3" fmla="*/ 230 h 458"/>
              <a:gd name="T4" fmla="*/ 412 w 412"/>
              <a:gd name="T5" fmla="*/ 0 h 458"/>
              <a:gd name="T6" fmla="*/ 412 w 412"/>
              <a:gd name="T7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458">
                <a:moveTo>
                  <a:pt x="412" y="458"/>
                </a:moveTo>
                <a:lnTo>
                  <a:pt x="0" y="230"/>
                </a:lnTo>
                <a:lnTo>
                  <a:pt x="412" y="0"/>
                </a:lnTo>
                <a:lnTo>
                  <a:pt x="412" y="45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" name="Freeform 104"/>
          <p:cNvSpPr>
            <a:spLocks/>
          </p:cNvSpPr>
          <p:nvPr/>
        </p:nvSpPr>
        <p:spPr bwMode="auto">
          <a:xfrm rot="5400000" flipH="1" flipV="1">
            <a:off x="8669102" y="6394306"/>
            <a:ext cx="448245" cy="498291"/>
          </a:xfrm>
          <a:custGeom>
            <a:avLst/>
            <a:gdLst>
              <a:gd name="T0" fmla="*/ 412 w 412"/>
              <a:gd name="T1" fmla="*/ 458 h 458"/>
              <a:gd name="T2" fmla="*/ 0 w 412"/>
              <a:gd name="T3" fmla="*/ 230 h 458"/>
              <a:gd name="T4" fmla="*/ 412 w 412"/>
              <a:gd name="T5" fmla="*/ 0 h 458"/>
              <a:gd name="T6" fmla="*/ 412 w 412"/>
              <a:gd name="T7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458">
                <a:moveTo>
                  <a:pt x="412" y="458"/>
                </a:moveTo>
                <a:lnTo>
                  <a:pt x="0" y="230"/>
                </a:lnTo>
                <a:lnTo>
                  <a:pt x="412" y="0"/>
                </a:lnTo>
                <a:lnTo>
                  <a:pt x="412" y="45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2" name="Freeform 104"/>
          <p:cNvSpPr>
            <a:spLocks/>
          </p:cNvSpPr>
          <p:nvPr/>
        </p:nvSpPr>
        <p:spPr bwMode="auto">
          <a:xfrm rot="5400000" flipH="1" flipV="1">
            <a:off x="507035" y="2638365"/>
            <a:ext cx="448245" cy="517874"/>
          </a:xfrm>
          <a:custGeom>
            <a:avLst/>
            <a:gdLst>
              <a:gd name="T0" fmla="*/ 412 w 412"/>
              <a:gd name="T1" fmla="*/ 458 h 458"/>
              <a:gd name="T2" fmla="*/ 0 w 412"/>
              <a:gd name="T3" fmla="*/ 230 h 458"/>
              <a:gd name="T4" fmla="*/ 412 w 412"/>
              <a:gd name="T5" fmla="*/ 0 h 458"/>
              <a:gd name="T6" fmla="*/ 412 w 412"/>
              <a:gd name="T7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458">
                <a:moveTo>
                  <a:pt x="412" y="458"/>
                </a:moveTo>
                <a:lnTo>
                  <a:pt x="0" y="230"/>
                </a:lnTo>
                <a:lnTo>
                  <a:pt x="412" y="0"/>
                </a:lnTo>
                <a:lnTo>
                  <a:pt x="412" y="45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" name="Freeform 104"/>
          <p:cNvSpPr>
            <a:spLocks/>
          </p:cNvSpPr>
          <p:nvPr/>
        </p:nvSpPr>
        <p:spPr bwMode="auto">
          <a:xfrm rot="9065145" flipH="1" flipV="1">
            <a:off x="947146" y="533919"/>
            <a:ext cx="448245" cy="539042"/>
          </a:xfrm>
          <a:custGeom>
            <a:avLst/>
            <a:gdLst>
              <a:gd name="T0" fmla="*/ 412 w 412"/>
              <a:gd name="T1" fmla="*/ 458 h 458"/>
              <a:gd name="T2" fmla="*/ 0 w 412"/>
              <a:gd name="T3" fmla="*/ 230 h 458"/>
              <a:gd name="T4" fmla="*/ 412 w 412"/>
              <a:gd name="T5" fmla="*/ 0 h 458"/>
              <a:gd name="T6" fmla="*/ 412 w 412"/>
              <a:gd name="T7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458">
                <a:moveTo>
                  <a:pt x="412" y="458"/>
                </a:moveTo>
                <a:lnTo>
                  <a:pt x="0" y="230"/>
                </a:lnTo>
                <a:lnTo>
                  <a:pt x="412" y="0"/>
                </a:lnTo>
                <a:lnTo>
                  <a:pt x="412" y="45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4" name="Freeform 104"/>
          <p:cNvSpPr>
            <a:spLocks/>
          </p:cNvSpPr>
          <p:nvPr/>
        </p:nvSpPr>
        <p:spPr bwMode="auto">
          <a:xfrm rot="1797575" flipH="1" flipV="1">
            <a:off x="8255486" y="5178576"/>
            <a:ext cx="448245" cy="498291"/>
          </a:xfrm>
          <a:custGeom>
            <a:avLst/>
            <a:gdLst>
              <a:gd name="T0" fmla="*/ 412 w 412"/>
              <a:gd name="T1" fmla="*/ 458 h 458"/>
              <a:gd name="T2" fmla="*/ 0 w 412"/>
              <a:gd name="T3" fmla="*/ 230 h 458"/>
              <a:gd name="T4" fmla="*/ 412 w 412"/>
              <a:gd name="T5" fmla="*/ 0 h 458"/>
              <a:gd name="T6" fmla="*/ 412 w 412"/>
              <a:gd name="T7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458">
                <a:moveTo>
                  <a:pt x="412" y="458"/>
                </a:moveTo>
                <a:lnTo>
                  <a:pt x="0" y="230"/>
                </a:lnTo>
                <a:lnTo>
                  <a:pt x="412" y="0"/>
                </a:lnTo>
                <a:lnTo>
                  <a:pt x="412" y="45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6" name="Freeform 96"/>
          <p:cNvSpPr>
            <a:spLocks/>
          </p:cNvSpPr>
          <p:nvPr/>
        </p:nvSpPr>
        <p:spPr bwMode="auto">
          <a:xfrm rot="12554782" flipH="1" flipV="1">
            <a:off x="8506088" y="4728399"/>
            <a:ext cx="447157" cy="511369"/>
          </a:xfrm>
          <a:custGeom>
            <a:avLst/>
            <a:gdLst>
              <a:gd name="T0" fmla="*/ 0 w 411"/>
              <a:gd name="T1" fmla="*/ 0 h 457"/>
              <a:gd name="T2" fmla="*/ 411 w 411"/>
              <a:gd name="T3" fmla="*/ 227 h 457"/>
              <a:gd name="T4" fmla="*/ 0 w 411"/>
              <a:gd name="T5" fmla="*/ 457 h 457"/>
              <a:gd name="T6" fmla="*/ 0 w 411"/>
              <a:gd name="T7" fmla="*/ 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1" h="457">
                <a:moveTo>
                  <a:pt x="0" y="0"/>
                </a:moveTo>
                <a:lnTo>
                  <a:pt x="411" y="227"/>
                </a:lnTo>
                <a:lnTo>
                  <a:pt x="0" y="457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09680" y="4827262"/>
            <a:ext cx="4994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 smtClean="0"/>
              <a:t>Asociación </a:t>
            </a:r>
            <a:r>
              <a:rPr lang="es-ES" b="1" i="1" dirty="0"/>
              <a:t>sin ánimo de </a:t>
            </a:r>
            <a:r>
              <a:rPr lang="es-ES" b="1" i="1" dirty="0" smtClean="0"/>
              <a:t>lucro creada </a:t>
            </a:r>
            <a:r>
              <a:rPr lang="es-ES" b="1" i="1" dirty="0"/>
              <a:t>el </a:t>
            </a:r>
            <a:endParaRPr lang="es-ES" b="1" i="1" dirty="0" smtClean="0"/>
          </a:p>
          <a:p>
            <a:pPr algn="ctr"/>
            <a:endParaRPr lang="es-ES" b="1" i="1" dirty="0"/>
          </a:p>
          <a:p>
            <a:pPr algn="ctr"/>
            <a:r>
              <a:rPr lang="es-ES" b="1" i="1" dirty="0" smtClean="0"/>
              <a:t>24 </a:t>
            </a:r>
            <a:r>
              <a:rPr lang="es-ES" b="1" i="1" dirty="0"/>
              <a:t>de junio de </a:t>
            </a:r>
            <a:r>
              <a:rPr lang="es-ES" b="1" i="1" dirty="0" smtClean="0"/>
              <a:t>2020</a:t>
            </a:r>
            <a:endParaRPr lang="es-ES" b="1" i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7" y="610136"/>
            <a:ext cx="1636702" cy="158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892 -0.28087 L 2.5E-6 4.5679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5" y="1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92 -0.57747 L -0.00017 0.00031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288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663 -0.39043 L -1.94444E-6 1.23457E-7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195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76 -0.90216 L -2.5E-6 -3.82716E-6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3" y="453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65 -0.12438 L 3.61111E-6 -1.48148E-6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6" y="620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962 -0.7824 L -2.77778E-7 -4.44444E-6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2" y="391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99 -0.63611 L -2.77778E-7 9.87654E-7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3182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524 -0.4247 L -2.22222E-6 4.69136E-6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2157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48 -0.0216 L -2.77778E-7 -1.97531E-6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5" y="108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3 -0.43302 L -1.11111E-6 -1.60494E-6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2129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4253 -0.78519 L -8.64109E-17 -4.69136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70" y="3929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767 -0.04198 L 3.33333E-6 3.95062E-6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209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146 -0.07284 L -5.55556E-7 -4.5679E-6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73" y="268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712 -0.30401 L 1.66667E-6 3.95062E-6 " pathEditMode="relative" rAng="0" ptsTypes="AA">
                                      <p:cBhvr>
                                        <p:cTn id="32" dur="4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30" y="1515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191 -0.43365 L -3.88889E-6 4.93827E-7 " pathEditMode="relative" rAng="0" ptsTypes="AA">
                                      <p:cBhvr>
                                        <p:cTn id="34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2" y="2185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4288 -0.7824 L 2.5E-6 -1.23457E-6 " pathEditMode="relative" rAng="0" ptsTypes="AA">
                                      <p:cBhvr>
                                        <p:cTn id="36" dur="4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3" y="3904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246 -0.12901 L 8.38901E-17 -2.77556E-17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15" y="737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812 -0.11666 L 8.38901E-17 8.64198E-7 " pathEditMode="relative" rAng="0" ptsTypes="AA">
                                      <p:cBhvr>
                                        <p:cTn id="40" dur="4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62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48 0.13703 L 8.38901E-17 3.95062E-6 " pathEditMode="relative" rAng="0" ptsTypes="AA">
                                      <p:cBhvr>
                                        <p:cTn id="42" dur="4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5" y="-685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709 0.73858 L 1.11111E-6 4.69136E-6 " pathEditMode="relative" rAng="0" ptsTypes="AA">
                                      <p:cBhvr>
                                        <p:cTn id="44" dur="4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19" y="-3703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36 0.5034 L 1.32544E-17 -3.82716E-6 " pathEditMode="relative" rAng="0" ptsTypes="AA">
                                      <p:cBhvr>
                                        <p:cTn id="46" dur="4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10" y="-2484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857 -0.10123 L 5E-6 3.20988E-6 " pathEditMode="relative" rAng="0" ptsTypes="AA">
                                      <p:cBhvr>
                                        <p:cTn id="48" dur="4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55" y="537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37 0.21574 L 2.77778E-7 -4.93827E-7 " pathEditMode="relative" rAng="0" ptsTypes="AA">
                                      <p:cBhvr>
                                        <p:cTn id="50" dur="4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1080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827 -0.45556 L -0.00034 1.35802E-6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31" y="2277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726 0.17932 L -2.5E-6 4.81481E-6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89" y="-925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725 0.82469 L -0.0007 0.00123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06" y="-4117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486 0.21543 L -2.5E-6 -4.07407E-6 " pathEditMode="relative" rAng="0" ptsTypes="AA">
                                      <p:cBhvr>
                                        <p:cTn id="58" dur="4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0" y="-1111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712 -0.2176 L -0.00087 3.58025E-6 " pathEditMode="relative" rAng="0" ptsTypes="AA">
                                      <p:cBhvr>
                                        <p:cTn id="60" dur="4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99" y="1086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674 0.21666 L 1.11111E-6 -3.45679E-6 " pathEditMode="relative" rAng="0" ptsTypes="AA">
                                      <p:cBhvr>
                                        <p:cTn id="62" dur="4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-1092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97 0.45216 L 8.33333E-7 8.64198E-7 " pathEditMode="relative" rAng="0" ptsTypes="AA">
                                      <p:cBhvr>
                                        <p:cTn id="64" dur="4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9" y="-2262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24 -0.2463 L 1.11111E-6 -2.34568E-6 " pathEditMode="relative" rAng="0" ptsTypes="AA">
                                      <p:cBhvr>
                                        <p:cTn id="66" dur="4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1234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063 0.39074 L 1.11111E-6 2.59259E-6 " pathEditMode="relative" rAng="0" ptsTypes="AA">
                                      <p:cBhvr>
                                        <p:cTn id="68" dur="4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97" y="-1929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5226 -0.04506 L -2.5E-6 2.46914E-6 " pathEditMode="relative" rAng="0" ptsTypes="AA">
                                      <p:cBhvr>
                                        <p:cTn id="70" dur="4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39" y="219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5 0.3892 L 1.11111E-6 -3.08642E-6 " pathEditMode="relative" rAng="0" ptsTypes="AA">
                                      <p:cBhvr>
                                        <p:cTn id="72" dur="4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1" y="-1929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468 0.37099 L -1.94444E-6 -2.22222E-6 " pathEditMode="relative" rAng="0" ptsTypes="AA">
                                      <p:cBhvr>
                                        <p:cTn id="74" dur="4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78" y="-1824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28 0.87592 L -3.33333E-6 -1.7284E-6 " pathEditMode="relative" rAng="0" ptsTypes="AA">
                                      <p:cBhvr>
                                        <p:cTn id="76" dur="4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-4373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941 0.64445 L 0.00017 -3.95062E-6 " pathEditMode="relative" rAng="0" ptsTypes="AA">
                                      <p:cBhvr>
                                        <p:cTn id="78" dur="4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62" y="-32222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024 0.5571 L 3.88889E-6 -2.22222E-6 " pathEditMode="relative" rAng="0" ptsTypes="AA">
                                      <p:cBhvr>
                                        <p:cTn id="80" dur="4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8" y="-275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41 0.43981 L 2.77778E-7 -0.00155 " pathEditMode="relative" rAng="0" ptsTypes="AA">
                                      <p:cBhvr>
                                        <p:cTn id="82" dur="4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-2206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101 -0.07624 L -2.5E-6 -2.22222E-6 " pathEditMode="relative" rAng="0" ptsTypes="AA">
                                      <p:cBhvr>
                                        <p:cTn id="84" dur="4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76" y="419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2223 0.17932 L 1.11111E-6 2.83951E-6 " pathEditMode="relative" rAng="0" ptsTypes="AA">
                                      <p:cBhvr>
                                        <p:cTn id="86" dur="4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76" y="-879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21 0.38395 L -0.00069 0.00093 " pathEditMode="relative" rAng="0" ptsTypes="AA">
                                      <p:cBhvr>
                                        <p:cTn id="88" dur="4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5" y="-1916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17 0.39167 L -3.33333E-6 3.7037E-6 " pathEditMode="relative" rAng="0" ptsTypes="AA">
                                      <p:cBhvr>
                                        <p:cTn id="90" dur="4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-1996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201 0.90247 L 0.05434 0.17408 " pathEditMode="relative" rAng="0" ptsTypes="AA">
                                      <p:cBhvr>
                                        <p:cTn id="92" dur="4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92" y="-3642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56 0.13024 L 5.55556E-7 -1.60494E-6 " pathEditMode="relative" rAng="0" ptsTypes="AA">
                                      <p:cBhvr>
                                        <p:cTn id="94" dur="4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9" y="-611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41 0.90185 L -2.5E-6 -3.95062E-6 " pathEditMode="relative" rAng="0" ptsTypes="AA">
                                      <p:cBhvr>
                                        <p:cTn id="96" dur="4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47" y="-4515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04 0.49043 L -0.00086 -0.00154 " pathEditMode="relative" rAng="0" ptsTypes="AA">
                                      <p:cBhvr>
                                        <p:cTn id="98" dur="4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5" y="-2459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7344 0.13117 L -0.00017 0.00062 " pathEditMode="relative" rAng="0" ptsTypes="AA">
                                      <p:cBhvr>
                                        <p:cTn id="100" dur="4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81" y="-6543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14 0.29352 L 0.00017 0.00061 " pathEditMode="relative" rAng="0" ptsTypes="AA">
                                      <p:cBhvr>
                                        <p:cTn id="102" dur="4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49" y="-1466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04 0.26203 L 0.00017 -0.00216 " pathEditMode="relative" rAng="0" ptsTypes="AA">
                                      <p:cBhvr>
                                        <p:cTn id="104" dur="4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-1321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326 0.19476 L -3.05556E-6 3.20988E-6 " pathEditMode="relative" rAng="0" ptsTypes="AA">
                                      <p:cBhvr>
                                        <p:cTn id="106" dur="4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81" y="-9444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73 -0.46265 L 0.00017 0.00155 " pathEditMode="relative" rAng="0" ptsTypes="AA">
                                      <p:cBhvr>
                                        <p:cTn id="108" dur="4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78" y="2321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06 0.13055 L 3.61111E-6 3.58025E-6 " pathEditMode="relative" rAng="0" ptsTypes="AA">
                                      <p:cBhvr>
                                        <p:cTn id="110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2" y="-654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15 0.21574 L 2.77778E-7 -0.00116 " pathEditMode="relative" rAng="0" ptsTypes="AA">
                                      <p:cBhvr>
                                        <p:cTn id="112" dur="4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16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33 -0.10247 L -2.77778E-6 3.95062E-6 " pathEditMode="relative" rAng="0" ptsTypes="AA">
                                      <p:cBhvr>
                                        <p:cTn id="120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92" y="5216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33 -0.10247 L -2.77778E-6 3.95062E-6 " pathEditMode="relative" rAng="0" ptsTypes="AA">
                                      <p:cBhvr>
                                        <p:cTn id="122" dur="4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92" y="5216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024 0.5571 L 3.88889E-6 -2.22222E-6 " pathEditMode="relative" rAng="0" ptsTypes="AA">
                                      <p:cBhvr>
                                        <p:cTn id="124" dur="4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8" y="-27562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06 0.13055 L 3.61111E-6 3.58025E-6 " pathEditMode="relative" rAng="0" ptsTypes="AA">
                                      <p:cBhvr>
                                        <p:cTn id="126" dur="4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2" y="-6543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33 -0.10247 L -2.77778E-6 3.95062E-6 " pathEditMode="relative" rAng="0" ptsTypes="AA">
                                      <p:cBhvr>
                                        <p:cTn id="128" dur="4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92" y="521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33 -0.10247 L -2.77778E-6 3.95062E-6 " pathEditMode="relative" rAng="0" ptsTypes="AA">
                                      <p:cBhvr>
                                        <p:cTn id="130" dur="4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92" y="5216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33 -0.10247 L -2.77778E-6 3.95062E-6 " pathEditMode="relative" rAng="0" ptsTypes="AA">
                                      <p:cBhvr>
                                        <p:cTn id="132" dur="4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92" y="5216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33 -0.10247 L -2.77778E-6 3.95062E-6 " pathEditMode="relative" rAng="0" ptsTypes="AA">
                                      <p:cBhvr>
                                        <p:cTn id="134" dur="4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92" y="5216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33 -0.10247 L -2.77778E-6 3.95062E-6 " pathEditMode="relative" rAng="0" ptsTypes="AA">
                                      <p:cBhvr>
                                        <p:cTn id="136" dur="4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92" y="5216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33 -0.10247 L -2.77778E-6 3.95062E-6 " pathEditMode="relative" rAng="0" ptsTypes="AA">
                                      <p:cBhvr>
                                        <p:cTn id="138" dur="4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92" y="5216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246 -0.12901 L 8.38901E-17 -2.77556E-17 " pathEditMode="relative" rAng="0" ptsTypes="AA">
                                      <p:cBhvr>
                                        <p:cTn id="140" dur="4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15" y="7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9" grpId="0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62" grpId="0" animBg="1"/>
      <p:bldP spid="63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98" y="484708"/>
            <a:ext cx="5051606" cy="505160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516185" y="1601718"/>
            <a:ext cx="847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+mn-lt"/>
              </a:rPr>
              <a:t>PYMES</a:t>
            </a:r>
            <a:endParaRPr lang="es-E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765086" y="4022644"/>
            <a:ext cx="1011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+mn-lt"/>
              </a:rPr>
              <a:t>StartUps</a:t>
            </a:r>
            <a:endParaRPr lang="es-E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948264" y="4022644"/>
            <a:ext cx="1718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+mn-lt"/>
              </a:rPr>
              <a:t>Empresas de servicio</a:t>
            </a:r>
            <a:endParaRPr lang="es-E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056898" y="2644109"/>
            <a:ext cx="1568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+mn-lt"/>
              </a:rPr>
              <a:t>Administración Pública</a:t>
            </a:r>
            <a:endParaRPr lang="es-E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595192" y="2956981"/>
            <a:ext cx="1531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+mn-lt"/>
              </a:rPr>
              <a:t>Universidades</a:t>
            </a:r>
            <a:endParaRPr lang="es-E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866258" y="4650618"/>
            <a:ext cx="1432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+mn-lt"/>
              </a:rPr>
              <a:t>Asociaciones sin ánimo de lucro</a:t>
            </a:r>
            <a:endParaRPr lang="es-E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340499" y="1163508"/>
            <a:ext cx="18607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+mn-lt"/>
              </a:rPr>
              <a:t>Grandes empresas tecnológicas</a:t>
            </a:r>
            <a:endParaRPr lang="es-E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635094" y="867120"/>
            <a:ext cx="2036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Ayuntamiento de Madrid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891" y="2270696"/>
            <a:ext cx="1452302" cy="145230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096" y="128452"/>
            <a:ext cx="8136904" cy="432048"/>
          </a:xfrm>
        </p:spPr>
        <p:txBody>
          <a:bodyPr/>
          <a:lstStyle/>
          <a:p>
            <a:r>
              <a:rPr lang="es-ES" dirty="0" smtClean="0"/>
              <a:t>El ecosistema del Clúster Big Data Madrid</a:t>
            </a: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50362" y="1543283"/>
            <a:ext cx="34540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+mn-lt"/>
              </a:rPr>
              <a:t>El </a:t>
            </a:r>
            <a:r>
              <a:rPr lang="es-ES" dirty="0">
                <a:solidFill>
                  <a:srgbClr val="008000"/>
                </a:solidFill>
                <a:latin typeface="+mn-lt"/>
              </a:rPr>
              <a:t>Clúster Big Data Madrid </a:t>
            </a:r>
            <a:r>
              <a:rPr lang="es-ES" dirty="0">
                <a:latin typeface="+mn-lt"/>
              </a:rPr>
              <a:t>nace para acelerar la creación de ecosistemas digitales poniendo a disposición de los integrantes </a:t>
            </a:r>
            <a:r>
              <a:rPr lang="es-ES" dirty="0" smtClean="0">
                <a:latin typeface="+mn-lt"/>
              </a:rPr>
              <a:t>plataformas colaborativas comunes protegiendo la competitividad empresarial</a:t>
            </a:r>
            <a:endParaRPr lang="es-ES" dirty="0"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" y="4293097"/>
            <a:ext cx="5459749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096" y="32048"/>
            <a:ext cx="8136904" cy="648072"/>
          </a:xfrm>
        </p:spPr>
        <p:txBody>
          <a:bodyPr/>
          <a:lstStyle/>
          <a:p>
            <a:r>
              <a:rPr lang="es-ES" dirty="0" smtClean="0"/>
              <a:t>Los 5 vectores del CBDM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4086">
            <a:off x="1905536" y="1644983"/>
            <a:ext cx="4536504" cy="4491364"/>
          </a:xfrm>
          <a:prstGeom prst="rect">
            <a:avLst/>
          </a:prstGeom>
        </p:spPr>
      </p:pic>
      <p:sp>
        <p:nvSpPr>
          <p:cNvPr id="4" name="TextBox 47"/>
          <p:cNvSpPr txBox="1"/>
          <p:nvPr/>
        </p:nvSpPr>
        <p:spPr>
          <a:xfrm>
            <a:off x="6205686" y="1662569"/>
            <a:ext cx="174797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Grupos</a:t>
            </a:r>
            <a:r>
              <a:rPr lang="en-US" b="1" dirty="0" smtClean="0">
                <a:latin typeface="+mj-lt"/>
              </a:rPr>
              <a:t> de </a:t>
            </a:r>
            <a:r>
              <a:rPr lang="en-US" b="1" dirty="0" err="1" smtClean="0">
                <a:latin typeface="+mj-lt"/>
              </a:rPr>
              <a:t>Trabajo</a:t>
            </a:r>
            <a:endParaRPr lang="en-US" b="1" dirty="0">
              <a:latin typeface="+mj-lt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228184" y="1988840"/>
            <a:ext cx="2521014" cy="1677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1" dirty="0" err="1"/>
              <a:t>Proyectos</a:t>
            </a:r>
            <a:r>
              <a:rPr lang="en-US" sz="1400" b="1" dirty="0"/>
              <a:t> </a:t>
            </a:r>
            <a:r>
              <a:rPr lang="en-US" sz="1400" b="1" dirty="0" err="1"/>
              <a:t>interoperables</a:t>
            </a:r>
            <a:endParaRPr lang="en-US" sz="1400" b="1" dirty="0"/>
          </a:p>
          <a:p>
            <a:pPr marL="7200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1" dirty="0" err="1" smtClean="0"/>
              <a:t>Datos</a:t>
            </a:r>
            <a:endParaRPr lang="en-US" sz="1400" b="1" dirty="0" smtClean="0"/>
          </a:p>
          <a:p>
            <a:pPr marL="7200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1" dirty="0" err="1"/>
              <a:t>Talento</a:t>
            </a:r>
            <a:endParaRPr lang="en-US" sz="1400" b="1" dirty="0"/>
          </a:p>
          <a:p>
            <a:pPr marL="7200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1" dirty="0" err="1" smtClean="0"/>
              <a:t>Difusión</a:t>
            </a:r>
            <a:r>
              <a:rPr lang="en-US" sz="1400" b="1" dirty="0" smtClean="0"/>
              <a:t> y </a:t>
            </a:r>
            <a:r>
              <a:rPr lang="en-US" sz="1400" b="1" dirty="0" err="1" smtClean="0"/>
              <a:t>comunicación</a:t>
            </a:r>
            <a:endParaRPr lang="en-US" sz="1400" b="1" dirty="0" smtClean="0"/>
          </a:p>
          <a:p>
            <a:pPr marL="7200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1" dirty="0" err="1" smtClean="0"/>
              <a:t>Financiación</a:t>
            </a:r>
            <a:r>
              <a:rPr lang="en-US" sz="1400" b="1" dirty="0" smtClean="0"/>
              <a:t> y </a:t>
            </a:r>
            <a:r>
              <a:rPr lang="en-US" sz="1400" b="1" dirty="0" err="1" smtClean="0"/>
              <a:t>ayudas</a:t>
            </a:r>
            <a:endParaRPr lang="en-US" sz="1400" b="1" dirty="0" smtClean="0"/>
          </a:p>
          <a:p>
            <a:pPr marL="7200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1" dirty="0" err="1" smtClean="0"/>
              <a:t>Temas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legales</a:t>
            </a:r>
            <a:endParaRPr lang="en-US" sz="1400" b="1" dirty="0"/>
          </a:p>
        </p:txBody>
      </p:sp>
      <p:sp>
        <p:nvSpPr>
          <p:cNvPr id="6" name="Rectángulo 5"/>
          <p:cNvSpPr/>
          <p:nvPr/>
        </p:nvSpPr>
        <p:spPr>
          <a:xfrm>
            <a:off x="1115616" y="1229914"/>
            <a:ext cx="4796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+mn-lt"/>
              </a:rPr>
              <a:t>Pone en contacto la oferta y la demanda del sector Big Data y sus colaterales (machine learning, blockchain, etc.)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725516" y="6165304"/>
            <a:ext cx="39986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latin typeface="+mn-lt"/>
              </a:rPr>
              <a:t>Contribuye a representar al sector tecnológico madrileño mediante su presencia en Foros Nacionales e Internacionales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520" y="2846975"/>
            <a:ext cx="2112750" cy="211275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722695" y="4564866"/>
            <a:ext cx="24619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latin typeface="+mn-lt"/>
              </a:rPr>
              <a:t>Los proyectos presentados son innovadores, sostenibles, transversales a las entidades que componen el Clúster, creadores de empleo de alta cualificación y de muy amplio desarrollo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0" y="3649702"/>
            <a:ext cx="21040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err="1" smtClean="0">
                <a:latin typeface="+mn-lt"/>
              </a:rPr>
              <a:t>Emponderar</a:t>
            </a:r>
            <a:r>
              <a:rPr lang="es-ES" sz="1400" b="1" dirty="0" smtClean="0">
                <a:latin typeface="+mn-lt"/>
              </a:rPr>
              <a:t> a Madrid y a los madrileños como referencia tecnológica</a:t>
            </a:r>
            <a:endParaRPr lang="es-ES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2002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del Clúster </a:t>
            </a:r>
            <a:r>
              <a:rPr lang="es-ES" dirty="0"/>
              <a:t>Big Data Madrid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-2756" y="893033"/>
            <a:ext cx="9144000" cy="5733256"/>
          </a:xfrm>
        </p:spPr>
        <p:txBody>
          <a:bodyPr/>
          <a:lstStyle/>
          <a:p>
            <a:r>
              <a:rPr lang="es-ES" sz="1600" dirty="0" smtClean="0"/>
              <a:t>Para Madrid:</a:t>
            </a:r>
          </a:p>
          <a:p>
            <a:pPr lvl="1"/>
            <a:r>
              <a:rPr lang="es-ES" sz="1400" dirty="0" smtClean="0"/>
              <a:t>Identificar </a:t>
            </a:r>
            <a:r>
              <a:rPr lang="es-ES" sz="1400" dirty="0"/>
              <a:t>Madrid como centro de excelencia </a:t>
            </a:r>
            <a:r>
              <a:rPr lang="es-ES" sz="1400" dirty="0" smtClean="0"/>
              <a:t>tecnológica</a:t>
            </a:r>
          </a:p>
          <a:p>
            <a:pPr lvl="1"/>
            <a:r>
              <a:rPr lang="es-ES" sz="1400" dirty="0" smtClean="0"/>
              <a:t>Mejora de la reputación</a:t>
            </a:r>
          </a:p>
          <a:p>
            <a:pPr lvl="1"/>
            <a:r>
              <a:rPr lang="es-ES" sz="1400" dirty="0" smtClean="0"/>
              <a:t>Atracción de nuevos negocios </a:t>
            </a:r>
          </a:p>
          <a:p>
            <a:pPr lvl="1"/>
            <a:r>
              <a:rPr lang="es-ES" sz="1400" dirty="0" smtClean="0"/>
              <a:t>Mejora de la calidad del trabajo de sus ciudadanos</a:t>
            </a:r>
            <a:endParaRPr lang="es-ES" sz="1400" dirty="0"/>
          </a:p>
          <a:p>
            <a:r>
              <a:rPr lang="es-ES" sz="1600" dirty="0" smtClean="0"/>
              <a:t>Promover </a:t>
            </a:r>
            <a:r>
              <a:rPr lang="es-ES" sz="1600" dirty="0"/>
              <a:t>un ciclo </a:t>
            </a:r>
            <a:r>
              <a:rPr lang="es-ES" sz="1600" dirty="0" smtClean="0"/>
              <a:t>positivo de </a:t>
            </a:r>
            <a:r>
              <a:rPr lang="es-ES" sz="1600" dirty="0"/>
              <a:t>crecimiento económico y bienestar social que </a:t>
            </a:r>
            <a:r>
              <a:rPr lang="es-ES" sz="1600" dirty="0" smtClean="0"/>
              <a:t>atraiga </a:t>
            </a:r>
            <a:r>
              <a:rPr lang="es-ES" sz="1600" dirty="0"/>
              <a:t>más negocios, talento e inversión</a:t>
            </a:r>
            <a:endParaRPr lang="es-ES" sz="1600" dirty="0" smtClean="0"/>
          </a:p>
          <a:p>
            <a:r>
              <a:rPr lang="es-ES" sz="1600" dirty="0" smtClean="0"/>
              <a:t>Fomentar el </a:t>
            </a:r>
            <a:r>
              <a:rPr lang="es-ES" sz="1600" dirty="0" err="1" smtClean="0"/>
              <a:t>networking</a:t>
            </a:r>
            <a:r>
              <a:rPr lang="es-ES" sz="1600" dirty="0" smtClean="0"/>
              <a:t> de los asociados y crear una red de alianzas estratégicas entre las empresas tecnológicas y de servicios del clúster y con  universidades, servicios públicos y clústeres externos</a:t>
            </a:r>
          </a:p>
          <a:p>
            <a:r>
              <a:rPr lang="es-ES" sz="1600" dirty="0" smtClean="0"/>
              <a:t>Desarrollar proyectos tecnológicos de referencia </a:t>
            </a:r>
          </a:p>
          <a:p>
            <a:r>
              <a:rPr lang="es-ES" sz="1600" dirty="0" smtClean="0"/>
              <a:t>Ser </a:t>
            </a:r>
            <a:r>
              <a:rPr lang="es-ES" sz="1600" dirty="0"/>
              <a:t>referentes en el mundo </a:t>
            </a:r>
            <a:r>
              <a:rPr lang="es-ES" sz="1600" dirty="0" smtClean="0"/>
              <a:t>de las Tecnologías Emergentes (Big </a:t>
            </a:r>
            <a:r>
              <a:rPr lang="es-ES" sz="1600" dirty="0"/>
              <a:t>Data, </a:t>
            </a:r>
            <a:r>
              <a:rPr lang="es-ES" sz="1600" dirty="0" err="1"/>
              <a:t>Analytics</a:t>
            </a:r>
            <a:r>
              <a:rPr lang="es-ES" sz="1600" dirty="0"/>
              <a:t>, Data </a:t>
            </a:r>
            <a:r>
              <a:rPr lang="es-ES" sz="1600" dirty="0" err="1"/>
              <a:t>Science</a:t>
            </a:r>
            <a:r>
              <a:rPr lang="es-ES" sz="1600" dirty="0"/>
              <a:t>, Deep Learning, Machine Learning, Artificial </a:t>
            </a:r>
            <a:r>
              <a:rPr lang="es-ES" sz="1600" dirty="0" err="1" smtClean="0"/>
              <a:t>Intelligence</a:t>
            </a:r>
            <a:r>
              <a:rPr lang="es-ES" sz="1600" dirty="0" smtClean="0"/>
              <a:t>, Blockchain, etc.)</a:t>
            </a:r>
          </a:p>
          <a:p>
            <a:r>
              <a:rPr lang="es-ES" sz="1600" dirty="0" smtClean="0"/>
              <a:t>Divulgar en las redes sociales, medios de comunicación y celebración de eventos </a:t>
            </a:r>
          </a:p>
          <a:p>
            <a:r>
              <a:rPr lang="es-ES" sz="1600" dirty="0" smtClean="0"/>
              <a:t>Colaborar </a:t>
            </a:r>
            <a:r>
              <a:rPr lang="es-ES" sz="1600" dirty="0"/>
              <a:t>con las Administraciones Públicas y asesorarlas acerca de las principales líneas y prioridades </a:t>
            </a:r>
            <a:r>
              <a:rPr lang="es-ES" sz="1600" dirty="0" smtClean="0"/>
              <a:t>tecnológicas</a:t>
            </a:r>
          </a:p>
          <a:p>
            <a:r>
              <a:rPr lang="es-ES" sz="1600" dirty="0" smtClean="0"/>
              <a:t>Ayudar a las StartUps en su acceso sostenible al mercado</a:t>
            </a:r>
            <a:endParaRPr lang="es-ES" sz="1600" dirty="0"/>
          </a:p>
          <a:p>
            <a:r>
              <a:rPr lang="es-ES" sz="1600" dirty="0" smtClean="0"/>
              <a:t>Difundir </a:t>
            </a:r>
            <a:r>
              <a:rPr lang="es-ES" sz="1600" dirty="0"/>
              <a:t>la cultura analítica con el objetivo de atraer y retener talento relacionado con estas actividades</a:t>
            </a:r>
            <a:r>
              <a:rPr lang="es-ES" sz="1600" dirty="0" smtClean="0"/>
              <a:t>.</a:t>
            </a:r>
          </a:p>
          <a:p>
            <a:r>
              <a:rPr lang="es-ES" sz="1600" dirty="0" smtClean="0"/>
              <a:t>Favorecer la creación </a:t>
            </a:r>
            <a:r>
              <a:rPr lang="es-ES" sz="1600" dirty="0"/>
              <a:t>de empleo de calidad basado en las tecnologías </a:t>
            </a:r>
            <a:r>
              <a:rPr lang="es-ES" sz="1600" dirty="0" smtClean="0"/>
              <a:t>emergentes</a:t>
            </a:r>
          </a:p>
          <a:p>
            <a:r>
              <a:rPr lang="es-ES" sz="1600" dirty="0" smtClean="0"/>
              <a:t>Divulgar </a:t>
            </a:r>
            <a:r>
              <a:rPr lang="es-ES" sz="1600" dirty="0"/>
              <a:t>el conocimiento del Big Data entre los </a:t>
            </a:r>
            <a:r>
              <a:rPr lang="es-ES" sz="1600" dirty="0" smtClean="0"/>
              <a:t>ciudadanos</a:t>
            </a:r>
          </a:p>
          <a:p>
            <a:r>
              <a:rPr lang="es-ES" sz="1600" dirty="0" smtClean="0"/>
              <a:t>Eliminar obstáculos para la utilización del Big Data en las PYMES</a:t>
            </a:r>
            <a:endParaRPr lang="es-ES" sz="16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73829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3071" y="-27362"/>
            <a:ext cx="8136904" cy="648072"/>
          </a:xfrm>
        </p:spPr>
        <p:txBody>
          <a:bodyPr/>
          <a:lstStyle/>
          <a:p>
            <a:r>
              <a:rPr lang="es-ES" dirty="0" smtClean="0"/>
              <a:t>Entidades fundadoras</a:t>
            </a:r>
            <a:endParaRPr lang="es-ES" dirty="0"/>
          </a:p>
        </p:txBody>
      </p:sp>
      <p:pic>
        <p:nvPicPr>
          <p:cNvPr id="37" name="Imagen 3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92" y="836712"/>
            <a:ext cx="678180" cy="793115"/>
          </a:xfrm>
          <a:prstGeom prst="rect">
            <a:avLst/>
          </a:prstGeom>
        </p:spPr>
      </p:pic>
      <p:pic>
        <p:nvPicPr>
          <p:cNvPr id="38" name="Imagen 3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09" y="1095157"/>
            <a:ext cx="1282700" cy="534670"/>
          </a:xfrm>
          <a:prstGeom prst="rect">
            <a:avLst/>
          </a:prstGeom>
        </p:spPr>
      </p:pic>
      <p:pic>
        <p:nvPicPr>
          <p:cNvPr id="39" name="Imagen 3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2" y="1015501"/>
            <a:ext cx="2626995" cy="666750"/>
          </a:xfrm>
          <a:prstGeom prst="rect">
            <a:avLst/>
          </a:prstGeom>
        </p:spPr>
      </p:pic>
      <p:pic>
        <p:nvPicPr>
          <p:cNvPr id="40" name="Imagen 3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2" y="1953554"/>
            <a:ext cx="2015490" cy="495300"/>
          </a:xfrm>
          <a:prstGeom prst="rect">
            <a:avLst/>
          </a:prstGeom>
        </p:spPr>
      </p:pic>
      <p:pic>
        <p:nvPicPr>
          <p:cNvPr id="41" name="Imagen 4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85" y="1139326"/>
            <a:ext cx="1612900" cy="542925"/>
          </a:xfrm>
          <a:prstGeom prst="rect">
            <a:avLst/>
          </a:prstGeom>
        </p:spPr>
      </p:pic>
      <p:pic>
        <p:nvPicPr>
          <p:cNvPr id="42" name="Imagen 4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69" y="1850048"/>
            <a:ext cx="1393825" cy="638175"/>
          </a:xfrm>
          <a:prstGeom prst="rect">
            <a:avLst/>
          </a:prstGeom>
        </p:spPr>
      </p:pic>
      <p:pic>
        <p:nvPicPr>
          <p:cNvPr id="43" name="Imagen 4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45" y="1974191"/>
            <a:ext cx="1437640" cy="389890"/>
          </a:xfrm>
          <a:prstGeom prst="rect">
            <a:avLst/>
          </a:prstGeom>
        </p:spPr>
      </p:pic>
      <p:pic>
        <p:nvPicPr>
          <p:cNvPr id="44" name="Imagen 4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" y="2407404"/>
            <a:ext cx="1591945" cy="1059815"/>
          </a:xfrm>
          <a:prstGeom prst="rect">
            <a:avLst/>
          </a:prstGeom>
        </p:spPr>
      </p:pic>
      <p:pic>
        <p:nvPicPr>
          <p:cNvPr id="45" name="Imagen 44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61" y="1876084"/>
            <a:ext cx="1991995" cy="497205"/>
          </a:xfrm>
          <a:prstGeom prst="rect">
            <a:avLst/>
          </a:prstGeom>
        </p:spPr>
      </p:pic>
      <p:pic>
        <p:nvPicPr>
          <p:cNvPr id="46" name="Imagen 45" descr="G:\1A2_Ayuntamiento Madrid\CLUSTER BIG DATA\Acuerdos de colaboración\SAS_Clúster Big Data Madrid Protocolo y Acuerdo de Colaboración\SAS_RE_ Clúster Big Data Madrid Protocolo y Acuerdo de Colaboración (1)\image003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80" y="4175730"/>
            <a:ext cx="93154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Imagen 46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576" y="2756599"/>
            <a:ext cx="1887220" cy="271780"/>
          </a:xfrm>
          <a:prstGeom prst="rect">
            <a:avLst/>
          </a:prstGeom>
        </p:spPr>
      </p:pic>
      <p:pic>
        <p:nvPicPr>
          <p:cNvPr id="48" name="Imagen 47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33" y="4049632"/>
            <a:ext cx="1496695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Imagen 48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148" y="3347221"/>
            <a:ext cx="1489075" cy="414655"/>
          </a:xfrm>
          <a:prstGeom prst="rect">
            <a:avLst/>
          </a:prstGeom>
        </p:spPr>
      </p:pic>
      <p:pic>
        <p:nvPicPr>
          <p:cNvPr id="50" name="Imagen 49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61" y="2582927"/>
            <a:ext cx="2369185" cy="619125"/>
          </a:xfrm>
          <a:prstGeom prst="rect">
            <a:avLst/>
          </a:prstGeom>
        </p:spPr>
      </p:pic>
      <p:pic>
        <p:nvPicPr>
          <p:cNvPr id="51" name="Imagen 50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67" y="2500008"/>
            <a:ext cx="1255395" cy="676275"/>
          </a:xfrm>
          <a:prstGeom prst="rect">
            <a:avLst/>
          </a:prstGeom>
        </p:spPr>
      </p:pic>
      <p:pic>
        <p:nvPicPr>
          <p:cNvPr id="52" name="Imagen 51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" y="3310692"/>
            <a:ext cx="1807845" cy="658495"/>
          </a:xfrm>
          <a:prstGeom prst="rect">
            <a:avLst/>
          </a:prstGeom>
        </p:spPr>
      </p:pic>
      <p:pic>
        <p:nvPicPr>
          <p:cNvPr id="54" name="Imagen 53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21" y="3334536"/>
            <a:ext cx="1336675" cy="504825"/>
          </a:xfrm>
          <a:prstGeom prst="rect">
            <a:avLst/>
          </a:prstGeom>
        </p:spPr>
      </p:pic>
      <p:pic>
        <p:nvPicPr>
          <p:cNvPr id="56" name="Imagen 55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940" y="5984053"/>
            <a:ext cx="1618615" cy="810260"/>
          </a:xfrm>
          <a:prstGeom prst="rect">
            <a:avLst/>
          </a:prstGeom>
        </p:spPr>
      </p:pic>
      <p:pic>
        <p:nvPicPr>
          <p:cNvPr id="57" name="Imagen 56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29" y="5017855"/>
            <a:ext cx="1000125" cy="779145"/>
          </a:xfrm>
          <a:prstGeom prst="rect">
            <a:avLst/>
          </a:prstGeom>
        </p:spPr>
      </p:pic>
      <p:pic>
        <p:nvPicPr>
          <p:cNvPr id="59" name="Imagen 58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27" y="5144680"/>
            <a:ext cx="1685925" cy="282575"/>
          </a:xfrm>
          <a:prstGeom prst="rect">
            <a:avLst/>
          </a:prstGeom>
        </p:spPr>
      </p:pic>
      <p:pic>
        <p:nvPicPr>
          <p:cNvPr id="60" name="Imagen 59" descr="Resultado de imagen de logo comillas"/>
          <p:cNvPicPr/>
          <p:nvPr/>
        </p:nvPicPr>
        <p:blipFill>
          <a:blip r:embed="rId22" r:link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96" y="5720717"/>
            <a:ext cx="1447800" cy="963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Imagen 61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0" y="4026626"/>
            <a:ext cx="1074420" cy="895350"/>
          </a:xfrm>
          <a:prstGeom prst="rect">
            <a:avLst/>
          </a:prstGeom>
        </p:spPr>
      </p:pic>
      <p:pic>
        <p:nvPicPr>
          <p:cNvPr id="63" name="Imagen 62"/>
          <p:cNvPicPr/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43" y="4226016"/>
            <a:ext cx="1420495" cy="496570"/>
          </a:xfrm>
          <a:prstGeom prst="rect">
            <a:avLst/>
          </a:prstGeom>
        </p:spPr>
      </p:pic>
      <p:pic>
        <p:nvPicPr>
          <p:cNvPr id="64" name="Imagen 63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0" y="5067580"/>
            <a:ext cx="163957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8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3071" y="-27362"/>
            <a:ext cx="8136904" cy="648072"/>
          </a:xfrm>
        </p:spPr>
        <p:txBody>
          <a:bodyPr/>
          <a:lstStyle/>
          <a:p>
            <a:r>
              <a:rPr lang="es-ES" dirty="0" smtClean="0"/>
              <a:t>Entidades colaboradoras</a:t>
            </a:r>
            <a:endParaRPr lang="es-ES" dirty="0"/>
          </a:p>
        </p:txBody>
      </p:sp>
      <p:pic>
        <p:nvPicPr>
          <p:cNvPr id="51" name="Imagen 5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90" y="3861048"/>
            <a:ext cx="1255395" cy="676275"/>
          </a:xfrm>
          <a:prstGeom prst="rect">
            <a:avLst/>
          </a:prstGeom>
        </p:spPr>
      </p:pic>
      <p:pic>
        <p:nvPicPr>
          <p:cNvPr id="53" name="Imagen 5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9733"/>
            <a:ext cx="762000" cy="762000"/>
          </a:xfrm>
          <a:prstGeom prst="rect">
            <a:avLst/>
          </a:prstGeom>
        </p:spPr>
      </p:pic>
      <p:pic>
        <p:nvPicPr>
          <p:cNvPr id="55" name="Imagen 5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250" y="3429266"/>
            <a:ext cx="1057275" cy="100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Imagen 5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21" y="1578323"/>
            <a:ext cx="1618615" cy="810260"/>
          </a:xfrm>
          <a:prstGeom prst="rect">
            <a:avLst/>
          </a:prstGeom>
        </p:spPr>
      </p:pic>
      <p:pic>
        <p:nvPicPr>
          <p:cNvPr id="58" name="Imagen 5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611603"/>
            <a:ext cx="1470660" cy="826770"/>
          </a:xfrm>
          <a:prstGeom prst="rect">
            <a:avLst/>
          </a:prstGeom>
        </p:spPr>
      </p:pic>
      <p:pic>
        <p:nvPicPr>
          <p:cNvPr id="61" name="Imagen 6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650228"/>
            <a:ext cx="1190625" cy="4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79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5273910"/>
            <a:ext cx="2234586" cy="155299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9" y="2132856"/>
            <a:ext cx="3798000" cy="12543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2453" y="5224932"/>
            <a:ext cx="4061306" cy="1440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39773" y="2408367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2060"/>
                </a:solidFill>
                <a:latin typeface="+mn-lt"/>
              </a:rPr>
              <a:t>1.- Nuevos Proyectos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34342" y="5800999"/>
            <a:ext cx="3959417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002060"/>
                </a:solidFill>
                <a:latin typeface="+mn-lt"/>
              </a:rPr>
              <a:t>2.-Revitalización </a:t>
            </a:r>
            <a:r>
              <a:rPr lang="es-ES" sz="2400" dirty="0">
                <a:solidFill>
                  <a:srgbClr val="002060"/>
                </a:solidFill>
                <a:latin typeface="+mn-lt"/>
              </a:rPr>
              <a:t>de proyectos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33" y="261854"/>
            <a:ext cx="7379784" cy="525537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967664" y="6256624"/>
            <a:ext cx="1552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99"/>
                </a:solidFill>
                <a:latin typeface="+mn-lt"/>
              </a:rPr>
              <a:t>Proyecto </a:t>
            </a:r>
            <a:r>
              <a:rPr lang="es-ES" b="1" dirty="0" err="1">
                <a:solidFill>
                  <a:srgbClr val="000099"/>
                </a:solidFill>
                <a:latin typeface="+mn-lt"/>
              </a:rPr>
              <a:t>Stars</a:t>
            </a:r>
            <a:endParaRPr lang="es-ES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868144" y="5332566"/>
            <a:ext cx="218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0099"/>
                </a:solidFill>
                <a:latin typeface="+mn-lt"/>
              </a:rPr>
              <a:t>Commerce 360 </a:t>
            </a:r>
            <a:r>
              <a:rPr lang="es-ES" b="1" dirty="0">
                <a:solidFill>
                  <a:srgbClr val="000099"/>
                </a:solidFill>
                <a:latin typeface="+mn-lt"/>
              </a:rPr>
              <a:t>BBVA</a:t>
            </a:r>
          </a:p>
        </p:txBody>
      </p:sp>
    </p:spTree>
    <p:extLst>
      <p:ext uri="{BB962C8B-B14F-4D97-AF65-F5344CB8AC3E}">
        <p14:creationId xmlns:p14="http://schemas.microsoft.com/office/powerpoint/2010/main" val="3569983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Junta Directiva 2020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"/>
          </p:nvPr>
        </p:nvSpPr>
        <p:spPr>
          <a:xfrm>
            <a:off x="827584" y="1268760"/>
            <a:ext cx="7128792" cy="5184576"/>
          </a:xfrm>
        </p:spPr>
        <p:txBody>
          <a:bodyPr/>
          <a:lstStyle/>
          <a:p>
            <a:pPr marL="724853" lvl="1" algn="just">
              <a:spcBef>
                <a:spcPts val="0"/>
              </a:spcBef>
              <a:spcAft>
                <a:spcPts val="0"/>
              </a:spcAft>
            </a:pPr>
            <a:r>
              <a:rPr lang="es-ES" sz="2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Presidente 	Francisco </a:t>
            </a:r>
            <a:r>
              <a:rPr lang="es-E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Javier Antón Vique</a:t>
            </a:r>
          </a:p>
          <a:p>
            <a:pPr marL="451803" lvl="1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			</a:t>
            </a:r>
            <a:r>
              <a:rPr lang="es-ES" sz="2000" i="1" dirty="0" smtClean="0">
                <a:solidFill>
                  <a:srgbClr val="008000"/>
                </a:solidFill>
                <a:ea typeface="Times New Roman" panose="02020603050405020304" pitchFamily="18" charset="0"/>
              </a:rPr>
              <a:t>Fundación </a:t>
            </a:r>
            <a:r>
              <a:rPr lang="es-ES" sz="2000" i="1" dirty="0">
                <a:solidFill>
                  <a:srgbClr val="008000"/>
                </a:solidFill>
                <a:ea typeface="Times New Roman" panose="02020603050405020304" pitchFamily="18" charset="0"/>
              </a:rPr>
              <a:t>Big Data</a:t>
            </a:r>
          </a:p>
          <a:p>
            <a:pPr marL="724853" lvl="1" algn="just">
              <a:spcBef>
                <a:spcPts val="0"/>
              </a:spcBef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Secretaria</a:t>
            </a:r>
            <a:r>
              <a:rPr lang="es-ES" sz="2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	Sabina </a:t>
            </a:r>
            <a:r>
              <a:rPr lang="es-E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Guaylupo</a:t>
            </a:r>
            <a:endParaRPr lang="es-ES" sz="20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1803" lvl="1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			</a:t>
            </a:r>
            <a:r>
              <a:rPr lang="es-ES" sz="2000" i="1" dirty="0" smtClean="0">
                <a:solidFill>
                  <a:srgbClr val="008000"/>
                </a:solidFill>
                <a:ea typeface="Times New Roman" panose="02020603050405020304" pitchFamily="18" charset="0"/>
              </a:rPr>
              <a:t>MyDataMood</a:t>
            </a:r>
          </a:p>
          <a:p>
            <a:pPr marL="724853" lvl="1" algn="just">
              <a:spcBef>
                <a:spcPts val="0"/>
              </a:spcBef>
              <a:spcAft>
                <a:spcPts val="0"/>
              </a:spcAft>
            </a:pPr>
            <a:r>
              <a:rPr lang="es-ES" sz="2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Vocal		Rosa </a:t>
            </a:r>
            <a:r>
              <a:rPr lang="es-E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Elvira Lillo Rodríguez</a:t>
            </a:r>
          </a:p>
          <a:p>
            <a:pPr marL="451803" lvl="1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	</a:t>
            </a:r>
            <a:r>
              <a:rPr lang="es-E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		</a:t>
            </a:r>
            <a:r>
              <a:rPr lang="es-ES" sz="2000" i="1" dirty="0" smtClean="0">
                <a:solidFill>
                  <a:srgbClr val="008000"/>
                </a:solidFill>
                <a:ea typeface="Times New Roman" panose="02020603050405020304" pitchFamily="18" charset="0"/>
              </a:rPr>
              <a:t>Universidad </a:t>
            </a:r>
            <a:r>
              <a:rPr lang="es-ES" sz="2000" i="1" dirty="0">
                <a:solidFill>
                  <a:srgbClr val="008000"/>
                </a:solidFill>
                <a:ea typeface="Times New Roman" panose="02020603050405020304" pitchFamily="18" charset="0"/>
              </a:rPr>
              <a:t>Carlos III de Madrid</a:t>
            </a:r>
          </a:p>
          <a:p>
            <a:pPr marL="724853" lvl="1" algn="just">
              <a:spcBef>
                <a:spcPts val="0"/>
              </a:spcBef>
              <a:spcAft>
                <a:spcPts val="0"/>
              </a:spcAft>
            </a:pPr>
            <a:r>
              <a:rPr lang="es-ES" sz="2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Vocal  		Pablo </a:t>
            </a:r>
            <a:r>
              <a:rPr lang="es-E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Carretero Sánchez</a:t>
            </a:r>
          </a:p>
          <a:p>
            <a:pPr marL="451803" lvl="1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 dirty="0" smtClean="0">
                <a:solidFill>
                  <a:srgbClr val="008000"/>
                </a:solidFill>
                <a:ea typeface="Times New Roman" panose="02020603050405020304" pitchFamily="18" charset="0"/>
              </a:rPr>
              <a:t>			Ibermática</a:t>
            </a:r>
            <a:endParaRPr lang="es-ES" sz="2000" i="1" dirty="0">
              <a:solidFill>
                <a:srgbClr val="008000"/>
              </a:solidFill>
              <a:ea typeface="Times New Roman" panose="02020603050405020304" pitchFamily="18" charset="0"/>
            </a:endParaRPr>
          </a:p>
          <a:p>
            <a:pPr marL="724853" lvl="1" algn="just">
              <a:spcBef>
                <a:spcPts val="0"/>
              </a:spcBef>
              <a:spcAft>
                <a:spcPts val="0"/>
              </a:spcAft>
            </a:pPr>
            <a:r>
              <a:rPr lang="es-ES" sz="2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Vocal  		Nieves </a:t>
            </a:r>
            <a:r>
              <a:rPr lang="es-E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Martínez Fernández</a:t>
            </a:r>
          </a:p>
          <a:p>
            <a:pPr marL="184150" indent="0" algn="just">
              <a:spcAft>
                <a:spcPts val="0"/>
              </a:spcAft>
              <a:buNone/>
            </a:pPr>
            <a:r>
              <a:rPr lang="es-ES" sz="2000" i="1" dirty="0" smtClean="0">
                <a:solidFill>
                  <a:srgbClr val="008000"/>
                </a:solidFill>
                <a:ea typeface="Times New Roman" panose="02020603050405020304" pitchFamily="18" charset="0"/>
              </a:rPr>
              <a:t>			IBM </a:t>
            </a:r>
            <a:r>
              <a:rPr lang="es-ES" sz="2000" i="1" dirty="0">
                <a:solidFill>
                  <a:srgbClr val="008000"/>
                </a:solidFill>
                <a:ea typeface="Times New Roman" panose="02020603050405020304" pitchFamily="18" charset="0"/>
              </a:rPr>
              <a:t>España</a:t>
            </a:r>
          </a:p>
          <a:p>
            <a:pPr marL="724853" lvl="1" algn="just">
              <a:spcBef>
                <a:spcPts val="0"/>
              </a:spcBef>
              <a:spcAft>
                <a:spcPts val="0"/>
              </a:spcAft>
            </a:pPr>
            <a:r>
              <a:rPr lang="es-ES" sz="2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Vocal  		Esther </a:t>
            </a:r>
            <a:r>
              <a:rPr lang="es-E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Morales Pérez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es-ES" sz="2000" i="1" dirty="0" smtClean="0">
                <a:solidFill>
                  <a:srgbClr val="008000"/>
                </a:solidFill>
                <a:ea typeface="Times New Roman" panose="02020603050405020304" pitchFamily="18" charset="0"/>
              </a:rPr>
              <a:t>			</a:t>
            </a:r>
            <a:r>
              <a:rPr lang="es-ES" sz="2000" i="1" dirty="0" err="1" smtClean="0">
                <a:solidFill>
                  <a:srgbClr val="008000"/>
                </a:solidFill>
                <a:ea typeface="Times New Roman" panose="02020603050405020304" pitchFamily="18" charset="0"/>
              </a:rPr>
              <a:t>Piperlab</a:t>
            </a:r>
            <a:endParaRPr lang="es-ES" sz="2000" i="1" dirty="0">
              <a:solidFill>
                <a:srgbClr val="008000"/>
              </a:solidFill>
              <a:ea typeface="Times New Roman" panose="02020603050405020304" pitchFamily="18" charset="0"/>
            </a:endParaRPr>
          </a:p>
          <a:p>
            <a:pPr marL="724853" lvl="1" algn="just">
              <a:spcBef>
                <a:spcPts val="0"/>
              </a:spcBef>
              <a:spcAft>
                <a:spcPts val="0"/>
              </a:spcAft>
            </a:pPr>
            <a:r>
              <a:rPr lang="es-ES" sz="2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Vocal 		 </a:t>
            </a:r>
            <a:r>
              <a:rPr lang="es-E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Ramón </a:t>
            </a:r>
            <a:r>
              <a:rPr lang="es-ES" sz="2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García</a:t>
            </a:r>
          </a:p>
          <a:p>
            <a:pPr marL="451803" lvl="1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2000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s-ES" sz="2000" i="1" dirty="0" smtClean="0">
                <a:solidFill>
                  <a:srgbClr val="008000"/>
                </a:solidFill>
                <a:ea typeface="Times New Roman" panose="02020603050405020304" pitchFamily="18" charset="0"/>
              </a:rPr>
              <a:t>CITET</a:t>
            </a:r>
            <a:endParaRPr lang="es-ES" sz="2000" i="1" dirty="0">
              <a:solidFill>
                <a:srgbClr val="008000"/>
              </a:solidFill>
              <a:ea typeface="Times New Roman" panose="02020603050405020304" pitchFamily="18" charset="0"/>
            </a:endParaRPr>
          </a:p>
          <a:p>
            <a:pPr marL="724853" lvl="1" algn="just">
              <a:spcBef>
                <a:spcPts val="0"/>
              </a:spcBef>
              <a:spcAft>
                <a:spcPts val="0"/>
              </a:spcAft>
            </a:pPr>
            <a:r>
              <a:rPr lang="es-ES" sz="2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Vocal  		David </a:t>
            </a:r>
            <a:r>
              <a:rPr lang="es-E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Centeno Casanova</a:t>
            </a:r>
          </a:p>
          <a:p>
            <a:pPr marL="184150" indent="0" algn="just">
              <a:spcAft>
                <a:spcPts val="0"/>
              </a:spcAft>
              <a:buNone/>
            </a:pPr>
            <a:r>
              <a:rPr lang="es-ES" sz="2000" i="1" dirty="0" smtClean="0">
                <a:solidFill>
                  <a:srgbClr val="008000"/>
                </a:solidFill>
                <a:ea typeface="Times New Roman" panose="02020603050405020304" pitchFamily="18" charset="0"/>
              </a:rPr>
              <a:t>			</a:t>
            </a:r>
            <a:r>
              <a:rPr lang="es-ES" sz="2000" i="1" dirty="0" err="1" smtClean="0">
                <a:solidFill>
                  <a:srgbClr val="008000"/>
                </a:solidFill>
                <a:ea typeface="Times New Roman" panose="02020603050405020304" pitchFamily="18" charset="0"/>
              </a:rPr>
              <a:t>Gantabi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744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. Preguntas - Cazatesoros Malala Yousafz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5832648" cy="431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984632"/>
            <a:ext cx="3057525" cy="14954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20" y="1110472"/>
            <a:ext cx="1166400" cy="1166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01375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11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rgbClr val="00206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11060</TotalTime>
  <Words>392</Words>
  <Application>Microsoft Office PowerPoint</Application>
  <PresentationFormat>Presentación en pantalla (4:3)</PresentationFormat>
  <Paragraphs>71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Bahnschrift</vt:lpstr>
      <vt:lpstr>Calibri</vt:lpstr>
      <vt:lpstr>Tahoma</vt:lpstr>
      <vt:lpstr>Times New Roman</vt:lpstr>
      <vt:lpstr>Wingdings 3</vt:lpstr>
      <vt:lpstr>Origin</vt:lpstr>
      <vt:lpstr>Presentación de PowerPoint</vt:lpstr>
      <vt:lpstr>El ecosistema del Clúster Big Data Madrid</vt:lpstr>
      <vt:lpstr>Los 5 vectores del CBDM</vt:lpstr>
      <vt:lpstr>Objetivos del Clúster Big Data Madrid</vt:lpstr>
      <vt:lpstr>Entidades fundadoras</vt:lpstr>
      <vt:lpstr>Entidades colaboradoras</vt:lpstr>
      <vt:lpstr>Presentación de PowerPoint</vt:lpstr>
      <vt:lpstr>Junta Directiva 2020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Maria Soledad Hernandez Martin-Caro</cp:lastModifiedBy>
  <cp:revision>988</cp:revision>
  <cp:lastPrinted>2019-10-23T16:47:55Z</cp:lastPrinted>
  <dcterms:created xsi:type="dcterms:W3CDTF">2009-06-15T10:46:58Z</dcterms:created>
  <dcterms:modified xsi:type="dcterms:W3CDTF">2020-06-22T10:29:53Z</dcterms:modified>
</cp:coreProperties>
</file>